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5"/>
  </p:notesMasterIdLst>
  <p:sldIdLst>
    <p:sldId id="256" r:id="rId2"/>
    <p:sldId id="413" r:id="rId3"/>
    <p:sldId id="414" r:id="rId4"/>
    <p:sldId id="370" r:id="rId5"/>
    <p:sldId id="390" r:id="rId6"/>
    <p:sldId id="321" r:id="rId7"/>
    <p:sldId id="398" r:id="rId8"/>
    <p:sldId id="400" r:id="rId9"/>
    <p:sldId id="418" r:id="rId10"/>
    <p:sldId id="357" r:id="rId11"/>
    <p:sldId id="415" r:id="rId12"/>
    <p:sldId id="416" r:id="rId13"/>
    <p:sldId id="366"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701"/>
  </p:normalViewPr>
  <p:slideViewPr>
    <p:cSldViewPr snapToGrid="0" snapToObjects="1" showGuides="1">
      <p:cViewPr varScale="1">
        <p:scale>
          <a:sx n="107" d="100"/>
          <a:sy n="107" d="100"/>
        </p:scale>
        <p:origin x="200" y="20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oleObject" Target="file:///D:\H\China%20ICT\Mobile\0&#26234;&#33021;&#25163;&#26426;&#20986;&#36135;&#37327;25&#21326;&#20026;&#33635;&#32768;&#21512;&#24182;.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H\LSE\Thesis\EIMPE\data\&#37325;&#35201;&#33410;&#28857;&#25991;&#20214;\&#26368;&#21518;&#22238;&#24402;&#25991;&#20214;\Stata&#25968;&#25454;\&#19987;&#21033;&#20844;&#21496;&#25968;&#25454;\&#22238;&#24402;&#26377;lags\stata&#22810;&#23618;&#21644;&#22810;&#20803;&#22238;&#24402;\merge\&#21407;&#22987;\00&#25152;&#26377;&#30340;&#21464;&#37327;&#20998;&#31867;1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5713049351111552E-2"/>
          <c:y val="6.6265513107157892E-2"/>
          <c:w val="0.92366515818804618"/>
          <c:h val="0.71953015132367715"/>
        </c:manualLayout>
      </c:layout>
      <c:lineChart>
        <c:grouping val="standard"/>
        <c:varyColors val="0"/>
        <c:ser>
          <c:idx val="0"/>
          <c:order val="0"/>
          <c:tx>
            <c:strRef>
              <c:f>简化!$AE$3</c:f>
              <c:strCache>
                <c:ptCount val="1"/>
                <c:pt idx="0">
                  <c:v>HWXMOII</c:v>
                </c:pt>
              </c:strCache>
            </c:strRef>
          </c:tx>
          <c:cat>
            <c:numRef>
              <c:f>简化!$D$4:$D$15</c:f>
              <c:numCache>
                <c:formatCode>General</c:formatCode>
                <c:ptCount val="12"/>
                <c:pt idx="0">
                  <c:v>2007</c:v>
                </c:pt>
                <c:pt idx="1">
                  <c:v>2008</c:v>
                </c:pt>
                <c:pt idx="2">
                  <c:v>2009</c:v>
                </c:pt>
                <c:pt idx="3">
                  <c:v>2010</c:v>
                </c:pt>
                <c:pt idx="4">
                  <c:v>2011</c:v>
                </c:pt>
                <c:pt idx="5">
                  <c:v>2012</c:v>
                </c:pt>
                <c:pt idx="6">
                  <c:v>2013</c:v>
                </c:pt>
                <c:pt idx="7">
                  <c:v>2014</c:v>
                </c:pt>
                <c:pt idx="8">
                  <c:v>2015</c:v>
                </c:pt>
                <c:pt idx="9">
                  <c:v>2016</c:v>
                </c:pt>
                <c:pt idx="10">
                  <c:v>2017</c:v>
                </c:pt>
                <c:pt idx="11">
                  <c:v>2018</c:v>
                </c:pt>
              </c:numCache>
            </c:numRef>
          </c:cat>
          <c:val>
            <c:numRef>
              <c:f>简化!$AE$4:$AE$15</c:f>
              <c:numCache>
                <c:formatCode>General</c:formatCode>
                <c:ptCount val="12"/>
                <c:pt idx="0">
                  <c:v>0</c:v>
                </c:pt>
                <c:pt idx="1">
                  <c:v>1</c:v>
                </c:pt>
                <c:pt idx="2">
                  <c:v>2</c:v>
                </c:pt>
                <c:pt idx="3">
                  <c:v>5.0999999999999996</c:v>
                </c:pt>
                <c:pt idx="4">
                  <c:v>19.3</c:v>
                </c:pt>
                <c:pt idx="5">
                  <c:v>36.29</c:v>
                </c:pt>
                <c:pt idx="6">
                  <c:v>71.995099999999994</c:v>
                </c:pt>
                <c:pt idx="7">
                  <c:v>134.72</c:v>
                </c:pt>
                <c:pt idx="8">
                  <c:v>171.346</c:v>
                </c:pt>
                <c:pt idx="9">
                  <c:v>194.71899999999999</c:v>
                </c:pt>
                <c:pt idx="10">
                  <c:v>246</c:v>
                </c:pt>
                <c:pt idx="11">
                  <c:v>328.6</c:v>
                </c:pt>
              </c:numCache>
            </c:numRef>
          </c:val>
          <c:smooth val="0"/>
          <c:extLst>
            <c:ext xmlns:c16="http://schemas.microsoft.com/office/drawing/2014/chart" uri="{C3380CC4-5D6E-409C-BE32-E72D297353CC}">
              <c16:uniqueId val="{00000000-AE6A-2245-8D5B-898DB7CCEFD4}"/>
            </c:ext>
          </c:extLst>
        </c:ser>
        <c:ser>
          <c:idx val="2"/>
          <c:order val="1"/>
          <c:tx>
            <c:strRef>
              <c:f>简化!$AF$3</c:f>
              <c:strCache>
                <c:ptCount val="1"/>
                <c:pt idx="0">
                  <c:v>OPVInoOII</c:v>
                </c:pt>
              </c:strCache>
            </c:strRef>
          </c:tx>
          <c:val>
            <c:numRef>
              <c:f>简化!$AF$4:$AF$15</c:f>
              <c:numCache>
                <c:formatCode>General</c:formatCode>
                <c:ptCount val="12"/>
                <c:pt idx="0">
                  <c:v>0</c:v>
                </c:pt>
                <c:pt idx="1">
                  <c:v>0</c:v>
                </c:pt>
                <c:pt idx="2">
                  <c:v>0</c:v>
                </c:pt>
                <c:pt idx="3">
                  <c:v>0</c:v>
                </c:pt>
                <c:pt idx="4">
                  <c:v>0.2</c:v>
                </c:pt>
                <c:pt idx="5">
                  <c:v>2</c:v>
                </c:pt>
                <c:pt idx="6">
                  <c:v>18</c:v>
                </c:pt>
                <c:pt idx="7">
                  <c:v>49.4</c:v>
                </c:pt>
                <c:pt idx="8">
                  <c:v>90.5</c:v>
                </c:pt>
                <c:pt idx="9">
                  <c:v>170.5</c:v>
                </c:pt>
                <c:pt idx="10">
                  <c:v>213.1</c:v>
                </c:pt>
                <c:pt idx="11">
                  <c:v>214.1</c:v>
                </c:pt>
              </c:numCache>
            </c:numRef>
          </c:val>
          <c:smooth val="0"/>
          <c:extLst>
            <c:ext xmlns:c16="http://schemas.microsoft.com/office/drawing/2014/chart" uri="{C3380CC4-5D6E-409C-BE32-E72D297353CC}">
              <c16:uniqueId val="{00000001-AE6A-2245-8D5B-898DB7CCEFD4}"/>
            </c:ext>
          </c:extLst>
        </c:ser>
        <c:ser>
          <c:idx val="1"/>
          <c:order val="2"/>
          <c:tx>
            <c:strRef>
              <c:f>简化!$AG$3</c:f>
              <c:strCache>
                <c:ptCount val="1"/>
                <c:pt idx="0">
                  <c:v>ELSEnoOII</c:v>
                </c:pt>
              </c:strCache>
            </c:strRef>
          </c:tx>
          <c:cat>
            <c:numRef>
              <c:f>简化!$D$4:$D$15</c:f>
              <c:numCache>
                <c:formatCode>General</c:formatCode>
                <c:ptCount val="12"/>
                <c:pt idx="0">
                  <c:v>2007</c:v>
                </c:pt>
                <c:pt idx="1">
                  <c:v>2008</c:v>
                </c:pt>
                <c:pt idx="2">
                  <c:v>2009</c:v>
                </c:pt>
                <c:pt idx="3">
                  <c:v>2010</c:v>
                </c:pt>
                <c:pt idx="4">
                  <c:v>2011</c:v>
                </c:pt>
                <c:pt idx="5">
                  <c:v>2012</c:v>
                </c:pt>
                <c:pt idx="6">
                  <c:v>2013</c:v>
                </c:pt>
                <c:pt idx="7">
                  <c:v>2014</c:v>
                </c:pt>
                <c:pt idx="8">
                  <c:v>2015</c:v>
                </c:pt>
                <c:pt idx="9">
                  <c:v>2016</c:v>
                </c:pt>
                <c:pt idx="10">
                  <c:v>2017</c:v>
                </c:pt>
                <c:pt idx="11">
                  <c:v>2018</c:v>
                </c:pt>
              </c:numCache>
            </c:numRef>
          </c:cat>
          <c:val>
            <c:numRef>
              <c:f>简化!$AG$4:$AG$15</c:f>
              <c:numCache>
                <c:formatCode>General</c:formatCode>
                <c:ptCount val="12"/>
                <c:pt idx="0">
                  <c:v>0</c:v>
                </c:pt>
                <c:pt idx="1">
                  <c:v>0</c:v>
                </c:pt>
                <c:pt idx="2">
                  <c:v>16.0261</c:v>
                </c:pt>
                <c:pt idx="3">
                  <c:v>28.768699999999995</c:v>
                </c:pt>
                <c:pt idx="4">
                  <c:v>74.5</c:v>
                </c:pt>
                <c:pt idx="5">
                  <c:v>132.67240000000001</c:v>
                </c:pt>
                <c:pt idx="6">
                  <c:v>154.71480000000003</c:v>
                </c:pt>
                <c:pt idx="7">
                  <c:v>224.1999999999999</c:v>
                </c:pt>
                <c:pt idx="8">
                  <c:v>245.39999999999998</c:v>
                </c:pt>
                <c:pt idx="9">
                  <c:v>224.2000000000001</c:v>
                </c:pt>
                <c:pt idx="10">
                  <c:v>187.4</c:v>
                </c:pt>
                <c:pt idx="11">
                  <c:v>84.66</c:v>
                </c:pt>
              </c:numCache>
            </c:numRef>
          </c:val>
          <c:smooth val="0"/>
          <c:extLst>
            <c:ext xmlns:c16="http://schemas.microsoft.com/office/drawing/2014/chart" uri="{C3380CC4-5D6E-409C-BE32-E72D297353CC}">
              <c16:uniqueId val="{00000002-AE6A-2245-8D5B-898DB7CCEFD4}"/>
            </c:ext>
          </c:extLst>
        </c:ser>
        <c:dLbls>
          <c:showLegendKey val="0"/>
          <c:showVal val="0"/>
          <c:showCatName val="0"/>
          <c:showSerName val="0"/>
          <c:showPercent val="0"/>
          <c:showBubbleSize val="0"/>
        </c:dLbls>
        <c:marker val="1"/>
        <c:smooth val="0"/>
        <c:axId val="93600384"/>
        <c:axId val="93602176"/>
      </c:lineChart>
      <c:catAx>
        <c:axId val="93600384"/>
        <c:scaling>
          <c:orientation val="minMax"/>
        </c:scaling>
        <c:delete val="0"/>
        <c:axPos val="b"/>
        <c:numFmt formatCode="General" sourceLinked="1"/>
        <c:majorTickMark val="out"/>
        <c:minorTickMark val="none"/>
        <c:tickLblPos val="nextTo"/>
        <c:crossAx val="93602176"/>
        <c:crosses val="autoZero"/>
        <c:auto val="1"/>
        <c:lblAlgn val="ctr"/>
        <c:lblOffset val="100"/>
        <c:noMultiLvlLbl val="0"/>
      </c:catAx>
      <c:valAx>
        <c:axId val="93602176"/>
        <c:scaling>
          <c:orientation val="minMax"/>
        </c:scaling>
        <c:delete val="0"/>
        <c:axPos val="l"/>
        <c:majorGridlines/>
        <c:numFmt formatCode="General" sourceLinked="1"/>
        <c:majorTickMark val="out"/>
        <c:minorTickMark val="none"/>
        <c:tickLblPos val="nextTo"/>
        <c:crossAx val="93600384"/>
        <c:crosses val="autoZero"/>
        <c:crossBetween val="between"/>
      </c:valAx>
    </c:plotArea>
    <c:legend>
      <c:legendPos val="r"/>
      <c:layout>
        <c:manualLayout>
          <c:xMode val="edge"/>
          <c:yMode val="edge"/>
          <c:x val="0.20252664102657431"/>
          <c:y val="0.88220407634230902"/>
          <c:w val="0.66188013863444262"/>
          <c:h val="9.5673827808560971E-2"/>
        </c:manualLayout>
      </c:layout>
      <c:overlay val="0"/>
      <c:txPr>
        <a:bodyPr/>
        <a:lstStyle/>
        <a:p>
          <a:pPr>
            <a:defRPr sz="2400"/>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884951881014873"/>
          <c:y val="4.7380404817813165E-2"/>
          <c:w val="0.83059492563429571"/>
          <c:h val="0.69586135941805694"/>
        </c:manualLayout>
      </c:layout>
      <c:lineChart>
        <c:grouping val="standard"/>
        <c:varyColors val="0"/>
        <c:ser>
          <c:idx val="1"/>
          <c:order val="0"/>
          <c:marker>
            <c:symbol val="square"/>
            <c:size val="7"/>
          </c:marker>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EIMPETypeID!$C$1:$C$12</c:f>
              <c:numCache>
                <c:formatCode>General</c:formatCode>
                <c:ptCount val="12"/>
                <c:pt idx="0">
                  <c:v>2006</c:v>
                </c:pt>
                <c:pt idx="1">
                  <c:v>2007</c:v>
                </c:pt>
                <c:pt idx="2">
                  <c:v>2008</c:v>
                </c:pt>
                <c:pt idx="3">
                  <c:v>2009</c:v>
                </c:pt>
                <c:pt idx="4">
                  <c:v>2010</c:v>
                </c:pt>
                <c:pt idx="5">
                  <c:v>2011</c:v>
                </c:pt>
                <c:pt idx="6">
                  <c:v>2012</c:v>
                </c:pt>
                <c:pt idx="7">
                  <c:v>2013</c:v>
                </c:pt>
                <c:pt idx="8">
                  <c:v>2014</c:v>
                </c:pt>
                <c:pt idx="9">
                  <c:v>2015</c:v>
                </c:pt>
                <c:pt idx="10">
                  <c:v>2016</c:v>
                </c:pt>
                <c:pt idx="11">
                  <c:v>2017</c:v>
                </c:pt>
              </c:numCache>
            </c:numRef>
          </c:cat>
          <c:val>
            <c:numRef>
              <c:f>EIMPETypeID!$D$1:$D$12</c:f>
              <c:numCache>
                <c:formatCode>General</c:formatCode>
                <c:ptCount val="12"/>
                <c:pt idx="0">
                  <c:v>44</c:v>
                </c:pt>
                <c:pt idx="1">
                  <c:v>15</c:v>
                </c:pt>
                <c:pt idx="2">
                  <c:v>68</c:v>
                </c:pt>
                <c:pt idx="3">
                  <c:v>19</c:v>
                </c:pt>
                <c:pt idx="4">
                  <c:v>66</c:v>
                </c:pt>
                <c:pt idx="5">
                  <c:v>114</c:v>
                </c:pt>
                <c:pt idx="6">
                  <c:v>118</c:v>
                </c:pt>
                <c:pt idx="7">
                  <c:v>143</c:v>
                </c:pt>
                <c:pt idx="8">
                  <c:v>135</c:v>
                </c:pt>
                <c:pt idx="9">
                  <c:v>205</c:v>
                </c:pt>
                <c:pt idx="10">
                  <c:v>219</c:v>
                </c:pt>
                <c:pt idx="11">
                  <c:v>403</c:v>
                </c:pt>
              </c:numCache>
            </c:numRef>
          </c:val>
          <c:smooth val="0"/>
          <c:extLst>
            <c:ext xmlns:c16="http://schemas.microsoft.com/office/drawing/2014/chart" uri="{C3380CC4-5D6E-409C-BE32-E72D297353CC}">
              <c16:uniqueId val="{00000000-34A8-1C43-8C2D-5B0268162E8B}"/>
            </c:ext>
          </c:extLst>
        </c:ser>
        <c:dLbls>
          <c:showLegendKey val="0"/>
          <c:showVal val="0"/>
          <c:showCatName val="0"/>
          <c:showSerName val="0"/>
          <c:showPercent val="0"/>
          <c:showBubbleSize val="0"/>
        </c:dLbls>
        <c:marker val="1"/>
        <c:smooth val="0"/>
        <c:axId val="94893952"/>
        <c:axId val="94895488"/>
      </c:lineChart>
      <c:catAx>
        <c:axId val="94893952"/>
        <c:scaling>
          <c:orientation val="minMax"/>
        </c:scaling>
        <c:delete val="0"/>
        <c:axPos val="b"/>
        <c:numFmt formatCode="General" sourceLinked="1"/>
        <c:majorTickMark val="out"/>
        <c:minorTickMark val="none"/>
        <c:tickLblPos val="nextTo"/>
        <c:crossAx val="94895488"/>
        <c:crosses val="autoZero"/>
        <c:auto val="1"/>
        <c:lblAlgn val="ctr"/>
        <c:lblOffset val="100"/>
        <c:noMultiLvlLbl val="0"/>
      </c:catAx>
      <c:valAx>
        <c:axId val="94895488"/>
        <c:scaling>
          <c:orientation val="minMax"/>
        </c:scaling>
        <c:delete val="0"/>
        <c:axPos val="l"/>
        <c:majorGridlines/>
        <c:numFmt formatCode="General" sourceLinked="1"/>
        <c:majorTickMark val="out"/>
        <c:minorTickMark val="none"/>
        <c:tickLblPos val="nextTo"/>
        <c:crossAx val="94893952"/>
        <c:crosses val="autoZero"/>
        <c:crossBetween val="between"/>
      </c:valAx>
    </c:plotArea>
    <c:plotVisOnly val="1"/>
    <c:dispBlanksAs val="gap"/>
    <c:showDLblsOverMax val="0"/>
  </c:chart>
  <c:txPr>
    <a:bodyPr/>
    <a:lstStyle/>
    <a:p>
      <a:pPr>
        <a:defRPr sz="200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0.00747</cdr:x>
      <cdr:y>0.19924</cdr:y>
    </cdr:from>
    <cdr:to>
      <cdr:x>0.06929</cdr:x>
      <cdr:y>0.9999</cdr:y>
    </cdr:to>
    <cdr:sp macro="" textlink="">
      <cdr:nvSpPr>
        <cdr:cNvPr id="3" name="文本框 1"/>
        <cdr:cNvSpPr txBox="1"/>
      </cdr:nvSpPr>
      <cdr:spPr>
        <a:xfrm xmlns:a="http://schemas.openxmlformats.org/drawingml/2006/main">
          <a:off x="34152" y="592996"/>
          <a:ext cx="282641" cy="2382960"/>
        </a:xfrm>
        <a:prstGeom xmlns:a="http://schemas.openxmlformats.org/drawingml/2006/main" prst="rect">
          <a:avLst/>
        </a:prstGeom>
      </cdr:spPr>
    </cdr:sp>
  </cdr:relSizeAnchor>
  <cdr:relSizeAnchor xmlns:cdr="http://schemas.openxmlformats.org/drawingml/2006/chartDrawing">
    <cdr:from>
      <cdr:x>0</cdr:x>
      <cdr:y>0.04348</cdr:y>
    </cdr:from>
    <cdr:to>
      <cdr:x>0.04221</cdr:x>
      <cdr:y>1</cdr:y>
    </cdr:to>
    <cdr:sp macro="" textlink="">
      <cdr:nvSpPr>
        <cdr:cNvPr id="4" name="文本框 3"/>
        <cdr:cNvSpPr txBox="1"/>
      </cdr:nvSpPr>
      <cdr:spPr>
        <a:xfrm xmlns:a="http://schemas.openxmlformats.org/drawingml/2006/main">
          <a:off x="0" y="126761"/>
          <a:ext cx="257298" cy="2788631"/>
        </a:xfrm>
        <a:prstGeom xmlns:a="http://schemas.openxmlformats.org/drawingml/2006/main" prst="rect">
          <a:avLst/>
        </a:prstGeom>
      </cdr:spPr>
      <cdr:txBody>
        <a:bodyPr xmlns:a="http://schemas.openxmlformats.org/drawingml/2006/main" vertOverflow="clip" vert="eaVert" wrap="square" rtlCol="0"/>
        <a:lstStyle xmlns:a="http://schemas.openxmlformats.org/drawingml/2006/main"/>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en-US" altLang="zh-CN" sz="1200" dirty="0">
              <a:latin typeface="Times New Roman" panose="02020603050405020304" pitchFamily="18" charset="0"/>
              <a:cs typeface="Times New Roman" panose="02020603050405020304" pitchFamily="18" charset="0"/>
            </a:rPr>
            <a:t>Number</a:t>
          </a:r>
          <a:r>
            <a:rPr lang="en-US" altLang="zh-CN" sz="1200" baseline="0" dirty="0">
              <a:latin typeface="Times New Roman" panose="02020603050405020304" pitchFamily="18" charset="0"/>
              <a:cs typeface="Times New Roman" panose="02020603050405020304" pitchFamily="18" charset="0"/>
            </a:rPr>
            <a:t> of Firms with Equity Incentives</a:t>
          </a:r>
          <a:endParaRPr lang="zh-CN" altLang="en-US" sz="1200" dirty="0">
            <a:latin typeface="Times New Roman" panose="02020603050405020304" pitchFamily="18" charset="0"/>
            <a:cs typeface="Times New Roman" panose="02020603050405020304" pitchFamily="18" charset="0"/>
          </a:endParaRPr>
        </a:p>
        <a:p xmlns:a="http://schemas.openxmlformats.org/drawingml/2006/main">
          <a:endParaRPr lang="zh-CN" altLang="en-US" sz="1800" dirty="0"/>
        </a:p>
      </cdr:txBody>
    </cdr:sp>
  </cdr:relSizeAnchor>
  <cdr:relSizeAnchor xmlns:cdr="http://schemas.openxmlformats.org/drawingml/2006/chartDrawing">
    <cdr:from>
      <cdr:x>0.37474</cdr:x>
      <cdr:y>0.86996</cdr:y>
    </cdr:from>
    <cdr:to>
      <cdr:x>0.68262</cdr:x>
      <cdr:y>0.9849</cdr:y>
    </cdr:to>
    <cdr:sp macro="" textlink="">
      <cdr:nvSpPr>
        <cdr:cNvPr id="5" name="文本框 4"/>
        <cdr:cNvSpPr txBox="1"/>
      </cdr:nvSpPr>
      <cdr:spPr>
        <a:xfrm xmlns:a="http://schemas.openxmlformats.org/drawingml/2006/main">
          <a:off x="1555079" y="1682692"/>
          <a:ext cx="1277617" cy="22230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marL="0" marR="0" indent="0" algn="ctr" defTabSz="914400" eaLnBrk="1" fontAlgn="auto" latinLnBrk="0" hangingPunct="1">
            <a:lnSpc>
              <a:spcPct val="100000"/>
            </a:lnSpc>
            <a:spcBef>
              <a:spcPts val="0"/>
            </a:spcBef>
            <a:spcAft>
              <a:spcPts val="0"/>
            </a:spcAft>
            <a:buClrTx/>
            <a:buSzTx/>
            <a:buFontTx/>
            <a:buNone/>
            <a:tabLst/>
            <a:defRPr/>
          </a:pPr>
          <a:r>
            <a:rPr lang="en-US" altLang="zh-CN" sz="2800" dirty="0">
              <a:latin typeface="Times New Roman" panose="02020603050405020304" pitchFamily="18" charset="0"/>
              <a:cs typeface="Times New Roman" panose="02020603050405020304" pitchFamily="18" charset="0"/>
            </a:rPr>
            <a:t>Year</a:t>
          </a:r>
          <a:endParaRPr lang="zh-CN" altLang="en-US" sz="2800" dirty="0">
            <a:latin typeface="Times New Roman" panose="02020603050405020304" pitchFamily="18" charset="0"/>
            <a:cs typeface="Times New Roman" panose="02020603050405020304" pitchFamily="18" charset="0"/>
          </a:endParaRPr>
        </a:p>
        <a:p xmlns:a="http://schemas.openxmlformats.org/drawingml/2006/main">
          <a:endParaRPr lang="zh-CN" altLang="en-US" sz="28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CD3E55-CD5A-F34D-B9F1-3202DDB5967D}" type="datetimeFigureOut">
              <a:rPr lang="en-US" smtClean="0"/>
              <a:t>10/19/20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D18228-DE33-DB45-B7D0-B1077445A086}" type="slidenum">
              <a:rPr lang="en-US" smtClean="0"/>
              <a:t>‹#›</a:t>
            </a:fld>
            <a:endParaRPr lang="en-US"/>
          </a:p>
        </p:txBody>
      </p:sp>
    </p:spTree>
    <p:extLst>
      <p:ext uri="{BB962C8B-B14F-4D97-AF65-F5344CB8AC3E}">
        <p14:creationId xmlns:p14="http://schemas.microsoft.com/office/powerpoint/2010/main" val="29534692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While many see this as uniquely Chinese, its roots are deep and resemble the ways in which Japan became a technology leader by institutionalising new practices in the 1970s &amp; 80s.  In the talk I will provide a comparison with Japan and the institutions that make up the Chinese innovation ‘infrastructure’.  This includes their national innovation policy but also their approaches to standards &amp; IP, the mechanisms of direct finance and the adaptations of state owned enterprises.  I will also deal with a variety of other incentives to promote innovation systematically. </a:t>
            </a:r>
          </a:p>
          <a:p>
            <a:endParaRPr lang="en-US" dirty="0"/>
          </a:p>
        </p:txBody>
      </p:sp>
      <p:sp>
        <p:nvSpPr>
          <p:cNvPr id="4" name="Slide Number Placeholder 3"/>
          <p:cNvSpPr>
            <a:spLocks noGrp="1"/>
          </p:cNvSpPr>
          <p:nvPr>
            <p:ph type="sldNum" sz="quarter" idx="5"/>
          </p:nvPr>
        </p:nvSpPr>
        <p:spPr/>
        <p:txBody>
          <a:bodyPr/>
          <a:lstStyle/>
          <a:p>
            <a:fld id="{0FC70CCA-0981-2441-87FE-96CD3948F8D0}" type="slidenum">
              <a:rPr lang="en-US" smtClean="0"/>
              <a:t>2</a:t>
            </a:fld>
            <a:endParaRPr lang="en-US"/>
          </a:p>
        </p:txBody>
      </p:sp>
    </p:spTree>
    <p:extLst>
      <p:ext uri="{BB962C8B-B14F-4D97-AF65-F5344CB8AC3E}">
        <p14:creationId xmlns:p14="http://schemas.microsoft.com/office/powerpoint/2010/main" val="3182303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About 80 thousands employees share the ownership of Huawei. The founder of Huawei has only 1.4% of the total profit. So, he likes to invest most of the profit to improve the business.</a:t>
            </a:r>
          </a:p>
          <a:p>
            <a:endParaRPr lang="zh-CN" altLang="en-US" dirty="0"/>
          </a:p>
        </p:txBody>
      </p:sp>
      <p:sp>
        <p:nvSpPr>
          <p:cNvPr id="4" name="灯片编号占位符 3"/>
          <p:cNvSpPr>
            <a:spLocks noGrp="1"/>
          </p:cNvSpPr>
          <p:nvPr>
            <p:ph type="sldNum" sz="quarter" idx="10"/>
          </p:nvPr>
        </p:nvSpPr>
        <p:spPr/>
        <p:txBody>
          <a:bodyPr/>
          <a:lstStyle/>
          <a:p>
            <a:fld id="{2EFC14D7-334E-41D5-855A-98F562B572DD}" type="slidenum">
              <a:rPr lang="zh-CN" altLang="en-US" smtClean="0"/>
              <a:t>10</a:t>
            </a:fld>
            <a:endParaRPr lang="zh-CN" altLang="en-US"/>
          </a:p>
        </p:txBody>
      </p:sp>
    </p:spTree>
    <p:extLst>
      <p:ext uri="{BB962C8B-B14F-4D97-AF65-F5344CB8AC3E}">
        <p14:creationId xmlns:p14="http://schemas.microsoft.com/office/powerpoint/2010/main" val="3415710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fld id="{2EFC14D7-334E-41D5-855A-98F562B572DD}" type="slidenum">
              <a:rPr lang="zh-CN" altLang="en-US" smtClean="0"/>
              <a:t>13</a:t>
            </a:fld>
            <a:endParaRPr lang="zh-CN" altLang="en-US"/>
          </a:p>
        </p:txBody>
      </p:sp>
    </p:spTree>
    <p:extLst>
      <p:ext uri="{BB962C8B-B14F-4D97-AF65-F5344CB8AC3E}">
        <p14:creationId xmlns:p14="http://schemas.microsoft.com/office/powerpoint/2010/main" val="3654705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GB"/>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07420399-4817-DF46-8EA4-9DC095D040D1}" type="datetimeFigureOut">
              <a:rPr lang="en-US" smtClean="0"/>
              <a:t>10/19/20</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E0D220B7-91F0-BD44-BAF8-E92C3D88C695}" type="slidenum">
              <a:rPr lang="en-US" smtClean="0"/>
              <a:t>‹#›</a:t>
            </a:fld>
            <a:endParaRPr lang="en-US"/>
          </a:p>
        </p:txBody>
      </p:sp>
    </p:spTree>
    <p:extLst>
      <p:ext uri="{BB962C8B-B14F-4D97-AF65-F5344CB8AC3E}">
        <p14:creationId xmlns:p14="http://schemas.microsoft.com/office/powerpoint/2010/main" val="1127023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GB"/>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07420399-4817-DF46-8EA4-9DC095D040D1}" type="datetimeFigureOut">
              <a:rPr lang="en-US" smtClean="0"/>
              <a:t>10/19/20</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0D220B7-91F0-BD44-BAF8-E92C3D88C695}" type="slidenum">
              <a:rPr lang="en-US" smtClean="0"/>
              <a:t>‹#›</a:t>
            </a:fld>
            <a:endParaRPr lang="en-US"/>
          </a:p>
        </p:txBody>
      </p:sp>
    </p:spTree>
    <p:extLst>
      <p:ext uri="{BB962C8B-B14F-4D97-AF65-F5344CB8AC3E}">
        <p14:creationId xmlns:p14="http://schemas.microsoft.com/office/powerpoint/2010/main" val="3741859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GB"/>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07420399-4817-DF46-8EA4-9DC095D040D1}" type="datetimeFigureOut">
              <a:rPr lang="en-US" smtClean="0"/>
              <a:t>10/19/20</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0D220B7-91F0-BD44-BAF8-E92C3D88C695}"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9540425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GB"/>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GB"/>
              <a:t>Click to edit Master text styles</a:t>
            </a:r>
          </a:p>
        </p:txBody>
      </p:sp>
      <p:sp>
        <p:nvSpPr>
          <p:cNvPr id="5" name="Date Placeholder 4"/>
          <p:cNvSpPr>
            <a:spLocks noGrp="1"/>
          </p:cNvSpPr>
          <p:nvPr>
            <p:ph type="dt" sz="half" idx="10"/>
          </p:nvPr>
        </p:nvSpPr>
        <p:spPr/>
        <p:txBody>
          <a:bodyPr/>
          <a:lstStyle/>
          <a:p>
            <a:fld id="{07420399-4817-DF46-8EA4-9DC095D040D1}" type="datetimeFigureOut">
              <a:rPr lang="en-US" smtClean="0"/>
              <a:t>10/19/20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0D220B7-91F0-BD44-BAF8-E92C3D88C695}" type="slidenum">
              <a:rPr lang="en-US" smtClean="0"/>
              <a:t>‹#›</a:t>
            </a:fld>
            <a:endParaRPr lang="en-US"/>
          </a:p>
        </p:txBody>
      </p:sp>
    </p:spTree>
    <p:extLst>
      <p:ext uri="{BB962C8B-B14F-4D97-AF65-F5344CB8AC3E}">
        <p14:creationId xmlns:p14="http://schemas.microsoft.com/office/powerpoint/2010/main" val="3885684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GB"/>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GB"/>
              <a:t>Click to edit Master text styles</a:t>
            </a:r>
          </a:p>
        </p:txBody>
      </p:sp>
      <p:sp>
        <p:nvSpPr>
          <p:cNvPr id="5" name="Date Placeholder 4"/>
          <p:cNvSpPr>
            <a:spLocks noGrp="1"/>
          </p:cNvSpPr>
          <p:nvPr>
            <p:ph type="dt" sz="half" idx="10"/>
          </p:nvPr>
        </p:nvSpPr>
        <p:spPr/>
        <p:txBody>
          <a:bodyPr/>
          <a:lstStyle/>
          <a:p>
            <a:fld id="{07420399-4817-DF46-8EA4-9DC095D040D1}" type="datetimeFigureOut">
              <a:rPr lang="en-US" smtClean="0"/>
              <a:t>10/19/20</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0D220B7-91F0-BD44-BAF8-E92C3D88C695}"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4339265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GB"/>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GB"/>
              <a:t>Click to edit Master text styles</a:t>
            </a:r>
          </a:p>
        </p:txBody>
      </p:sp>
      <p:sp>
        <p:nvSpPr>
          <p:cNvPr id="5" name="Date Placeholder 4"/>
          <p:cNvSpPr>
            <a:spLocks noGrp="1"/>
          </p:cNvSpPr>
          <p:nvPr>
            <p:ph type="dt" sz="half" idx="10"/>
          </p:nvPr>
        </p:nvSpPr>
        <p:spPr/>
        <p:txBody>
          <a:bodyPr/>
          <a:lstStyle/>
          <a:p>
            <a:fld id="{07420399-4817-DF46-8EA4-9DC095D040D1}" type="datetimeFigureOut">
              <a:rPr lang="en-US" smtClean="0"/>
              <a:t>10/19/20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0D220B7-91F0-BD44-BAF8-E92C3D88C695}" type="slidenum">
              <a:rPr lang="en-US" smtClean="0"/>
              <a:t>‹#›</a:t>
            </a:fld>
            <a:endParaRPr lang="en-US"/>
          </a:p>
        </p:txBody>
      </p:sp>
    </p:spTree>
    <p:extLst>
      <p:ext uri="{BB962C8B-B14F-4D97-AF65-F5344CB8AC3E}">
        <p14:creationId xmlns:p14="http://schemas.microsoft.com/office/powerpoint/2010/main" val="11068554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07420399-4817-DF46-8EA4-9DC095D040D1}" type="datetimeFigureOut">
              <a:rPr lang="en-US" smtClean="0"/>
              <a:t>10/19/20</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0D220B7-91F0-BD44-BAF8-E92C3D88C695}" type="slidenum">
              <a:rPr lang="en-US" smtClean="0"/>
              <a:t>‹#›</a:t>
            </a:fld>
            <a:endParaRPr lang="en-US"/>
          </a:p>
        </p:txBody>
      </p:sp>
    </p:spTree>
    <p:extLst>
      <p:ext uri="{BB962C8B-B14F-4D97-AF65-F5344CB8AC3E}">
        <p14:creationId xmlns:p14="http://schemas.microsoft.com/office/powerpoint/2010/main" val="32772384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GB"/>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07420399-4817-DF46-8EA4-9DC095D040D1}" type="datetimeFigureOut">
              <a:rPr lang="en-US" smtClean="0"/>
              <a:t>10/19/20</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0D220B7-91F0-BD44-BAF8-E92C3D88C695}" type="slidenum">
              <a:rPr lang="en-US" smtClean="0"/>
              <a:t>‹#›</a:t>
            </a:fld>
            <a:endParaRPr lang="en-US"/>
          </a:p>
        </p:txBody>
      </p:sp>
    </p:spTree>
    <p:extLst>
      <p:ext uri="{BB962C8B-B14F-4D97-AF65-F5344CB8AC3E}">
        <p14:creationId xmlns:p14="http://schemas.microsoft.com/office/powerpoint/2010/main" val="785611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GB"/>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07420399-4817-DF46-8EA4-9DC095D040D1}" type="datetimeFigureOut">
              <a:rPr lang="en-US" smtClean="0"/>
              <a:t>10/19/20</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0D220B7-91F0-BD44-BAF8-E92C3D88C695}" type="slidenum">
              <a:rPr lang="en-US" smtClean="0"/>
              <a:t>‹#›</a:t>
            </a:fld>
            <a:endParaRPr lang="en-US"/>
          </a:p>
        </p:txBody>
      </p:sp>
    </p:spTree>
    <p:extLst>
      <p:ext uri="{BB962C8B-B14F-4D97-AF65-F5344CB8AC3E}">
        <p14:creationId xmlns:p14="http://schemas.microsoft.com/office/powerpoint/2010/main" val="906143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07420399-4817-DF46-8EA4-9DC095D040D1}" type="datetimeFigureOut">
              <a:rPr lang="en-US" smtClean="0"/>
              <a:t>10/19/20</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0D220B7-91F0-BD44-BAF8-E92C3D88C695}" type="slidenum">
              <a:rPr lang="en-US" smtClean="0"/>
              <a:t>‹#›</a:t>
            </a:fld>
            <a:endParaRPr lang="en-US"/>
          </a:p>
        </p:txBody>
      </p:sp>
    </p:spTree>
    <p:extLst>
      <p:ext uri="{BB962C8B-B14F-4D97-AF65-F5344CB8AC3E}">
        <p14:creationId xmlns:p14="http://schemas.microsoft.com/office/powerpoint/2010/main" val="3927832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07420399-4817-DF46-8EA4-9DC095D040D1}" type="datetimeFigureOut">
              <a:rPr lang="en-US" smtClean="0"/>
              <a:t>10/19/20</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E0D220B7-91F0-BD44-BAF8-E92C3D88C695}" type="slidenum">
              <a:rPr lang="en-US" smtClean="0"/>
              <a:t>‹#›</a:t>
            </a:fld>
            <a:endParaRPr lang="en-US"/>
          </a:p>
        </p:txBody>
      </p:sp>
    </p:spTree>
    <p:extLst>
      <p:ext uri="{BB962C8B-B14F-4D97-AF65-F5344CB8AC3E}">
        <p14:creationId xmlns:p14="http://schemas.microsoft.com/office/powerpoint/2010/main" val="3274436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GB"/>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07420399-4817-DF46-8EA4-9DC095D040D1}" type="datetimeFigureOut">
              <a:rPr lang="en-US" smtClean="0"/>
              <a:t>10/19/20</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E0D220B7-91F0-BD44-BAF8-E92C3D88C695}" type="slidenum">
              <a:rPr lang="en-US" smtClean="0"/>
              <a:t>‹#›</a:t>
            </a:fld>
            <a:endParaRPr lang="en-US"/>
          </a:p>
        </p:txBody>
      </p:sp>
    </p:spTree>
    <p:extLst>
      <p:ext uri="{BB962C8B-B14F-4D97-AF65-F5344CB8AC3E}">
        <p14:creationId xmlns:p14="http://schemas.microsoft.com/office/powerpoint/2010/main" val="2599492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07420399-4817-DF46-8EA4-9DC095D040D1}" type="datetimeFigureOut">
              <a:rPr lang="en-US" smtClean="0"/>
              <a:t>10/19/20</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E0D220B7-91F0-BD44-BAF8-E92C3D88C695}" type="slidenum">
              <a:rPr lang="en-US" smtClean="0"/>
              <a:t>‹#›</a:t>
            </a:fld>
            <a:endParaRPr lang="en-US"/>
          </a:p>
        </p:txBody>
      </p:sp>
    </p:spTree>
    <p:extLst>
      <p:ext uri="{BB962C8B-B14F-4D97-AF65-F5344CB8AC3E}">
        <p14:creationId xmlns:p14="http://schemas.microsoft.com/office/powerpoint/2010/main" val="4128076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420399-4817-DF46-8EA4-9DC095D040D1}" type="datetimeFigureOut">
              <a:rPr lang="en-US" smtClean="0"/>
              <a:t>10/19/20</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E0D220B7-91F0-BD44-BAF8-E92C3D88C695}" type="slidenum">
              <a:rPr lang="en-US" smtClean="0"/>
              <a:t>‹#›</a:t>
            </a:fld>
            <a:endParaRPr lang="en-US"/>
          </a:p>
        </p:txBody>
      </p:sp>
    </p:spTree>
    <p:extLst>
      <p:ext uri="{BB962C8B-B14F-4D97-AF65-F5344CB8AC3E}">
        <p14:creationId xmlns:p14="http://schemas.microsoft.com/office/powerpoint/2010/main" val="2134952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GB"/>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07420399-4817-DF46-8EA4-9DC095D040D1}" type="datetimeFigureOut">
              <a:rPr lang="en-US" smtClean="0"/>
              <a:t>10/19/20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E0D220B7-91F0-BD44-BAF8-E92C3D88C695}" type="slidenum">
              <a:rPr lang="en-US" smtClean="0"/>
              <a:t>‹#›</a:t>
            </a:fld>
            <a:endParaRPr lang="en-US"/>
          </a:p>
        </p:txBody>
      </p:sp>
    </p:spTree>
    <p:extLst>
      <p:ext uri="{BB962C8B-B14F-4D97-AF65-F5344CB8AC3E}">
        <p14:creationId xmlns:p14="http://schemas.microsoft.com/office/powerpoint/2010/main" val="452423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07420399-4817-DF46-8EA4-9DC095D040D1}" type="datetimeFigureOut">
              <a:rPr lang="en-US" smtClean="0"/>
              <a:t>10/19/20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0D220B7-91F0-BD44-BAF8-E92C3D88C695}" type="slidenum">
              <a:rPr lang="en-US" smtClean="0"/>
              <a:t>‹#›</a:t>
            </a:fld>
            <a:endParaRPr lang="en-US"/>
          </a:p>
        </p:txBody>
      </p:sp>
    </p:spTree>
    <p:extLst>
      <p:ext uri="{BB962C8B-B14F-4D97-AF65-F5344CB8AC3E}">
        <p14:creationId xmlns:p14="http://schemas.microsoft.com/office/powerpoint/2010/main" val="1708685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07420399-4817-DF46-8EA4-9DC095D040D1}" type="datetimeFigureOut">
              <a:rPr lang="en-US" smtClean="0"/>
              <a:t>10/19/20</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E0D220B7-91F0-BD44-BAF8-E92C3D88C695}" type="slidenum">
              <a:rPr lang="en-US" smtClean="0"/>
              <a:t>‹#›</a:t>
            </a:fld>
            <a:endParaRPr lang="en-US"/>
          </a:p>
        </p:txBody>
      </p:sp>
    </p:spTree>
    <p:extLst>
      <p:ext uri="{BB962C8B-B14F-4D97-AF65-F5344CB8AC3E}">
        <p14:creationId xmlns:p14="http://schemas.microsoft.com/office/powerpoint/2010/main" val="13066814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3F793-E97C-354F-B772-AA9EC6A08BEF}"/>
              </a:ext>
            </a:extLst>
          </p:cNvPr>
          <p:cNvSpPr>
            <a:spLocks noGrp="1"/>
          </p:cNvSpPr>
          <p:nvPr>
            <p:ph type="ctrTitle"/>
          </p:nvPr>
        </p:nvSpPr>
        <p:spPr>
          <a:xfrm>
            <a:off x="2589212" y="1754579"/>
            <a:ext cx="8915399" cy="2262781"/>
          </a:xfrm>
        </p:spPr>
        <p:txBody>
          <a:bodyPr>
            <a:normAutofit fontScale="90000"/>
          </a:bodyPr>
          <a:lstStyle/>
          <a:p>
            <a:pPr algn="ctr"/>
            <a:r>
              <a:rPr lang="en-US" b="1" dirty="0"/>
              <a:t>Jonathan Liebenau</a:t>
            </a:r>
            <a:br>
              <a:rPr lang="en-US" b="1" dirty="0"/>
            </a:br>
            <a:r>
              <a:rPr lang="en-US" sz="4000" b="1" dirty="0"/>
              <a:t>London School of Economics</a:t>
            </a:r>
            <a:br>
              <a:rPr lang="en-US" sz="4000" b="1" dirty="0"/>
            </a:br>
            <a:br>
              <a:rPr lang="en-US" sz="4000" b="1" dirty="0"/>
            </a:br>
            <a:br>
              <a:rPr lang="en-US" sz="4000" b="1" dirty="0"/>
            </a:br>
            <a:r>
              <a:rPr lang="en-US" sz="4000" b="1" cap="all" dirty="0"/>
              <a:t>comments on innovation in China &amp; </a:t>
            </a:r>
            <a:r>
              <a:rPr lang="en-US" sz="4000" b="1" cap="all"/>
              <a:t>the direction </a:t>
            </a:r>
            <a:r>
              <a:rPr lang="en-US" sz="4000" b="1" cap="all" dirty="0"/>
              <a:t>of influence</a:t>
            </a:r>
            <a:endParaRPr lang="en-US" b="1" cap="all" dirty="0"/>
          </a:p>
        </p:txBody>
      </p:sp>
      <p:sp>
        <p:nvSpPr>
          <p:cNvPr id="3" name="Subtitle 2">
            <a:extLst>
              <a:ext uri="{FF2B5EF4-FFF2-40B4-BE49-F238E27FC236}">
                <a16:creationId xmlns:a16="http://schemas.microsoft.com/office/drawing/2014/main" id="{9B16FE9A-03E8-F54B-88BD-B53A29A9B25D}"/>
              </a:ext>
            </a:extLst>
          </p:cNvPr>
          <p:cNvSpPr>
            <a:spLocks noGrp="1"/>
          </p:cNvSpPr>
          <p:nvPr>
            <p:ph type="subTitle" idx="1"/>
          </p:nvPr>
        </p:nvSpPr>
        <p:spPr/>
        <p:txBody>
          <a:bodyPr/>
          <a:lstStyle/>
          <a:p>
            <a:pPr algn="ctr"/>
            <a:r>
              <a:rPr lang="en-US" b="1" dirty="0"/>
              <a:t>The 5</a:t>
            </a:r>
            <a:r>
              <a:rPr lang="en-US" b="1" baseline="30000" dirty="0"/>
              <a:t>th</a:t>
            </a:r>
            <a:r>
              <a:rPr lang="en-US" b="1" dirty="0"/>
              <a:t> China-UK Innovation &amp; Development Forum</a:t>
            </a:r>
          </a:p>
          <a:p>
            <a:pPr algn="ctr"/>
            <a:r>
              <a:rPr lang="en-US" b="1" dirty="0"/>
              <a:t>20 October 2020</a:t>
            </a:r>
          </a:p>
        </p:txBody>
      </p:sp>
    </p:spTree>
    <p:extLst>
      <p:ext uri="{BB962C8B-B14F-4D97-AF65-F5344CB8AC3E}">
        <p14:creationId xmlns:p14="http://schemas.microsoft.com/office/powerpoint/2010/main" val="3088902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0" y="0"/>
            <a:ext cx="12192000" cy="620688"/>
          </a:xfrm>
        </p:spPr>
        <p:txBody>
          <a:bodyPr>
            <a:noAutofit/>
          </a:bodyPr>
          <a:lstStyle/>
          <a:p>
            <a:pPr algn="ctr"/>
            <a:r>
              <a:rPr lang="en-US" altLang="zh-CN" sz="3600" dirty="0">
                <a:latin typeface="+mn-lt"/>
                <a:cs typeface="Times New Roman" panose="02020603050405020304" pitchFamily="18" charset="0"/>
              </a:rPr>
              <a:t>Huawei’s Innovation in Management</a:t>
            </a:r>
          </a:p>
        </p:txBody>
      </p:sp>
      <p:sp>
        <p:nvSpPr>
          <p:cNvPr id="3" name="内容占位符 2"/>
          <p:cNvSpPr>
            <a:spLocks noGrp="1"/>
          </p:cNvSpPr>
          <p:nvPr>
            <p:ph idx="1"/>
          </p:nvPr>
        </p:nvSpPr>
        <p:spPr>
          <a:xfrm>
            <a:off x="1306285" y="1769422"/>
            <a:ext cx="10892627" cy="5088577"/>
          </a:xfrm>
        </p:spPr>
        <p:txBody>
          <a:bodyPr>
            <a:noAutofit/>
          </a:bodyPr>
          <a:lstStyle/>
          <a:p>
            <a:r>
              <a:rPr lang="en-US" altLang="zh-CN" sz="2400" b="1" dirty="0">
                <a:cs typeface="Times New Roman" panose="02020603050405020304" pitchFamily="18" charset="0"/>
              </a:rPr>
              <a:t>Huawei paid more than 1% of annual revenue to consulting firms especially in USA and Europe i.e. &gt;US$5 billion</a:t>
            </a:r>
          </a:p>
          <a:p>
            <a:pPr lvl="1"/>
            <a:r>
              <a:rPr lang="en-US" altLang="zh-CN" sz="2200" b="1" dirty="0">
                <a:cs typeface="Times New Roman" panose="02020603050405020304" pitchFamily="18" charset="0"/>
              </a:rPr>
              <a:t>IBM: ‘Integrated Product Development’; leadership &amp; team mgt. from 1999 </a:t>
            </a:r>
          </a:p>
          <a:p>
            <a:pPr lvl="1"/>
            <a:r>
              <a:rPr lang="en-US" altLang="zh-CN" sz="2200" b="1" dirty="0">
                <a:cs typeface="Times New Roman" panose="02020603050405020304" pitchFamily="18" charset="0"/>
              </a:rPr>
              <a:t>Hay Consulting: HRM systems</a:t>
            </a:r>
          </a:p>
          <a:p>
            <a:r>
              <a:rPr lang="en-US" altLang="zh-CN" sz="2400" b="1" dirty="0">
                <a:cs typeface="Times New Roman" panose="02020603050405020304" pitchFamily="18" charset="0"/>
              </a:rPr>
              <a:t>Lean manufacturing from Toyota</a:t>
            </a:r>
          </a:p>
          <a:p>
            <a:r>
              <a:rPr lang="en-US" altLang="zh-CN" sz="2400" b="1" dirty="0">
                <a:cs typeface="Times New Roman" panose="02020603050405020304" pitchFamily="18" charset="0"/>
              </a:rPr>
              <a:t>Quality control from Toyota and Nissan</a:t>
            </a:r>
          </a:p>
          <a:p>
            <a:r>
              <a:rPr lang="en-US" altLang="zh-CN" sz="2400" b="1" dirty="0">
                <a:cs typeface="Times New Roman" panose="02020603050405020304" pitchFamily="18" charset="0"/>
              </a:rPr>
              <a:t>Security from Siemens</a:t>
            </a:r>
          </a:p>
        </p:txBody>
      </p:sp>
    </p:spTree>
    <p:extLst>
      <p:ext uri="{BB962C8B-B14F-4D97-AF65-F5344CB8AC3E}">
        <p14:creationId xmlns:p14="http://schemas.microsoft.com/office/powerpoint/2010/main" val="20510332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4D9BA-4743-E143-AAD3-B104F94EAF98}"/>
              </a:ext>
            </a:extLst>
          </p:cNvPr>
          <p:cNvSpPr>
            <a:spLocks noGrp="1"/>
          </p:cNvSpPr>
          <p:nvPr>
            <p:ph type="title"/>
          </p:nvPr>
        </p:nvSpPr>
        <p:spPr/>
        <p:txBody>
          <a:bodyPr/>
          <a:lstStyle/>
          <a:p>
            <a:r>
              <a:rPr lang="en-US" dirty="0"/>
              <a:t>distinctions of a new innovation model</a:t>
            </a:r>
          </a:p>
        </p:txBody>
      </p:sp>
      <p:sp>
        <p:nvSpPr>
          <p:cNvPr id="3" name="Content Placeholder 2">
            <a:extLst>
              <a:ext uri="{FF2B5EF4-FFF2-40B4-BE49-F238E27FC236}">
                <a16:creationId xmlns:a16="http://schemas.microsoft.com/office/drawing/2014/main" id="{2E8C4200-F968-F942-B0EB-059020216BB6}"/>
              </a:ext>
            </a:extLst>
          </p:cNvPr>
          <p:cNvSpPr>
            <a:spLocks noGrp="1"/>
          </p:cNvSpPr>
          <p:nvPr>
            <p:ph idx="1"/>
          </p:nvPr>
        </p:nvSpPr>
        <p:spPr>
          <a:xfrm>
            <a:off x="838200" y="1825624"/>
            <a:ext cx="10795782" cy="4870597"/>
          </a:xfrm>
        </p:spPr>
        <p:txBody>
          <a:bodyPr>
            <a:normAutofit/>
          </a:bodyPr>
          <a:lstStyle/>
          <a:p>
            <a:r>
              <a:rPr lang="en-US" sz="2000" b="1" dirty="0"/>
              <a:t>Scale &amp; speed (</a:t>
            </a:r>
            <a:r>
              <a:rPr lang="en-US" sz="2000" b="1" dirty="0">
                <a:solidFill>
                  <a:srgbClr val="C00000"/>
                </a:solidFill>
              </a:rPr>
              <a:t>differences in extent</a:t>
            </a:r>
            <a:r>
              <a:rPr lang="en-US" sz="2000" b="1" dirty="0"/>
              <a:t>)</a:t>
            </a:r>
          </a:p>
          <a:p>
            <a:pPr lvl="1"/>
            <a:r>
              <a:rPr lang="en-US" sz="1800" b="1" dirty="0"/>
              <a:t>Large scale institution-wide experimentation</a:t>
            </a:r>
          </a:p>
          <a:p>
            <a:pPr lvl="1"/>
            <a:r>
              <a:rPr lang="en-US" sz="1800" b="1" dirty="0"/>
              <a:t>Rapid iteration</a:t>
            </a:r>
          </a:p>
          <a:p>
            <a:pPr lvl="1"/>
            <a:r>
              <a:rPr lang="en-US" sz="1800" b="1" dirty="0"/>
              <a:t>Diffusion of mass customization</a:t>
            </a:r>
          </a:p>
          <a:p>
            <a:pPr lvl="1"/>
            <a:endParaRPr lang="en-US" sz="1800" b="1" dirty="0"/>
          </a:p>
          <a:p>
            <a:r>
              <a:rPr lang="en-US" sz="2000" b="1" dirty="0">
                <a:solidFill>
                  <a:srgbClr val="C00000"/>
                </a:solidFill>
              </a:rPr>
              <a:t>Differences in kind</a:t>
            </a:r>
          </a:p>
          <a:p>
            <a:pPr lvl="1"/>
            <a:r>
              <a:rPr lang="en-US" sz="1800" b="1" dirty="0"/>
              <a:t>Massive online access to ideas (e.g. ‘OII’) integrated into business models</a:t>
            </a:r>
          </a:p>
          <a:p>
            <a:pPr lvl="1"/>
            <a:r>
              <a:rPr lang="en-US" sz="1800" b="1" dirty="0"/>
              <a:t>Widespread applications of AI along with digitalization</a:t>
            </a:r>
          </a:p>
          <a:p>
            <a:pPr lvl="1"/>
            <a:r>
              <a:rPr lang="en-US" sz="1800" b="1" dirty="0"/>
              <a:t>Major shift in governance for innovation (ESOP+)</a:t>
            </a:r>
          </a:p>
          <a:p>
            <a:pPr lvl="1"/>
            <a:r>
              <a:rPr lang="en-US" sz="1800" b="1" dirty="0"/>
              <a:t>Routinization of knowledge sharing, exploitation of engineering capacity (beyond ‘open innovation’)</a:t>
            </a:r>
          </a:p>
          <a:p>
            <a:pPr lvl="1"/>
            <a:r>
              <a:rPr lang="en-US" sz="1800" b="1" dirty="0"/>
              <a:t>Rapid deployment of integrated, ‘industry 4.0’ mechanisms &amp; practices</a:t>
            </a:r>
          </a:p>
        </p:txBody>
      </p:sp>
    </p:spTree>
    <p:extLst>
      <p:ext uri="{BB962C8B-B14F-4D97-AF65-F5344CB8AC3E}">
        <p14:creationId xmlns:p14="http://schemas.microsoft.com/office/powerpoint/2010/main" val="29446543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4458C-6FB6-7942-9E9C-8BFB7AEAB820}"/>
              </a:ext>
            </a:extLst>
          </p:cNvPr>
          <p:cNvSpPr>
            <a:spLocks noGrp="1"/>
          </p:cNvSpPr>
          <p:nvPr>
            <p:ph type="title"/>
          </p:nvPr>
        </p:nvSpPr>
        <p:spPr/>
        <p:txBody>
          <a:bodyPr/>
          <a:lstStyle/>
          <a:p>
            <a:r>
              <a:rPr lang="en-US" dirty="0"/>
              <a:t>diffusion, dynamics &amp; other implications</a:t>
            </a:r>
          </a:p>
        </p:txBody>
      </p:sp>
      <p:sp>
        <p:nvSpPr>
          <p:cNvPr id="3" name="Content Placeholder 2">
            <a:extLst>
              <a:ext uri="{FF2B5EF4-FFF2-40B4-BE49-F238E27FC236}">
                <a16:creationId xmlns:a16="http://schemas.microsoft.com/office/drawing/2014/main" id="{807EB9FA-2E1A-FE49-944E-D1822912C373}"/>
              </a:ext>
            </a:extLst>
          </p:cNvPr>
          <p:cNvSpPr>
            <a:spLocks noGrp="1"/>
          </p:cNvSpPr>
          <p:nvPr>
            <p:ph idx="1"/>
          </p:nvPr>
        </p:nvSpPr>
        <p:spPr>
          <a:xfrm>
            <a:off x="838200" y="1825625"/>
            <a:ext cx="10515600" cy="4800806"/>
          </a:xfrm>
        </p:spPr>
        <p:txBody>
          <a:bodyPr>
            <a:normAutofit fontScale="92500" lnSpcReduction="10000"/>
          </a:bodyPr>
          <a:lstStyle/>
          <a:p>
            <a:r>
              <a:rPr lang="en-US" b="1" dirty="0"/>
              <a:t>Exemplary non-Chinese firms emulating</a:t>
            </a:r>
          </a:p>
          <a:p>
            <a:pPr lvl="1"/>
            <a:r>
              <a:rPr lang="en-US" b="1" dirty="0"/>
              <a:t>Tesla viz. OII (they were already ahead with AI) &amp; routine online updates</a:t>
            </a:r>
          </a:p>
          <a:p>
            <a:pPr lvl="1"/>
            <a:r>
              <a:rPr lang="en-US" b="1" dirty="0"/>
              <a:t>Siemens &amp; other German </a:t>
            </a:r>
            <a:r>
              <a:rPr lang="en-US" b="1" dirty="0" err="1"/>
              <a:t>mfgs</a:t>
            </a:r>
            <a:r>
              <a:rPr lang="en-US" b="1" dirty="0"/>
              <a:t> re-importing ‘industry 4.0’</a:t>
            </a:r>
          </a:p>
          <a:p>
            <a:pPr lvl="1"/>
            <a:r>
              <a:rPr lang="en-US" b="1" dirty="0"/>
              <a:t>Facebook extending AI applications systemically</a:t>
            </a:r>
          </a:p>
          <a:p>
            <a:r>
              <a:rPr lang="en-US" b="1" dirty="0"/>
              <a:t>Next waves in China?</a:t>
            </a:r>
          </a:p>
          <a:p>
            <a:pPr lvl="1"/>
            <a:r>
              <a:rPr lang="en-US" altLang="zh-CN" b="1" dirty="0">
                <a:cs typeface="Times New Roman" panose="02020603050405020304" pitchFamily="18" charset="0"/>
              </a:rPr>
              <a:t>IoT: Xiaomi, Huawei, Haier, </a:t>
            </a:r>
            <a:r>
              <a:rPr lang="en-US" altLang="zh-CN" b="1" dirty="0" err="1">
                <a:cs typeface="Times New Roman" panose="02020603050405020304" pitchFamily="18" charset="0"/>
              </a:rPr>
              <a:t>Midea</a:t>
            </a:r>
            <a:endParaRPr lang="en-US" altLang="zh-CN" b="1" dirty="0">
              <a:cs typeface="Times New Roman" panose="02020603050405020304" pitchFamily="18" charset="0"/>
            </a:endParaRPr>
          </a:p>
          <a:p>
            <a:pPr lvl="1"/>
            <a:r>
              <a:rPr lang="en-US" altLang="zh-CN" b="1" dirty="0">
                <a:cs typeface="Times New Roman" panose="02020603050405020304" pitchFamily="18" charset="0"/>
              </a:rPr>
              <a:t>AI: Huawei, Alibaba, Tencent, Baidu</a:t>
            </a:r>
          </a:p>
          <a:p>
            <a:pPr lvl="1"/>
            <a:r>
              <a:rPr lang="en-US" altLang="zh-CN" b="1" dirty="0">
                <a:cs typeface="Times New Roman" panose="02020603050405020304" pitchFamily="18" charset="0"/>
              </a:rPr>
              <a:t>5G and 6G: Huawei and ZTE</a:t>
            </a:r>
          </a:p>
          <a:p>
            <a:pPr lvl="1"/>
            <a:r>
              <a:rPr lang="en-US" altLang="zh-CN" b="1" dirty="0">
                <a:cs typeface="Times New Roman" panose="02020603050405020304" pitchFamily="18" charset="0"/>
              </a:rPr>
              <a:t>Cloud computing: Alibaba, Tencent, Huawei</a:t>
            </a:r>
          </a:p>
          <a:p>
            <a:pPr lvl="1"/>
            <a:r>
              <a:rPr lang="en-US" altLang="zh-CN" b="1" dirty="0">
                <a:cs typeface="Times New Roman" panose="02020603050405020304" pitchFamily="18" charset="0"/>
              </a:rPr>
              <a:t>Big data: all of the above</a:t>
            </a:r>
          </a:p>
          <a:p>
            <a:pPr lvl="1"/>
            <a:r>
              <a:rPr lang="en-US" altLang="zh-CN" b="1" dirty="0">
                <a:cs typeface="Times New Roman" panose="02020603050405020304" pitchFamily="18" charset="0"/>
              </a:rPr>
              <a:t>Unmanned drones: DJI </a:t>
            </a:r>
          </a:p>
          <a:p>
            <a:pPr lvl="1"/>
            <a:r>
              <a:rPr lang="en-US" altLang="zh-CN" b="1" dirty="0">
                <a:cs typeface="Times New Roman" panose="02020603050405020304" pitchFamily="18" charset="0"/>
              </a:rPr>
              <a:t>New energy vehicles: BYD, etc.</a:t>
            </a:r>
          </a:p>
          <a:p>
            <a:pPr lvl="1"/>
            <a:r>
              <a:rPr lang="en-US" altLang="zh-CN" b="1" dirty="0">
                <a:cs typeface="Times New Roman" panose="02020603050405020304" pitchFamily="18" charset="0"/>
              </a:rPr>
              <a:t>Biotech: BGI</a:t>
            </a:r>
          </a:p>
          <a:p>
            <a:pPr lvl="1"/>
            <a:r>
              <a:rPr lang="en-US" altLang="zh-CN" b="1" dirty="0">
                <a:cs typeface="Times New Roman" panose="02020603050405020304" pitchFamily="18" charset="0"/>
              </a:rPr>
              <a:t>Many new firms!</a:t>
            </a:r>
          </a:p>
          <a:p>
            <a:pPr marL="0" indent="0">
              <a:buNone/>
            </a:pPr>
            <a:endParaRPr lang="en-US" b="1" dirty="0"/>
          </a:p>
        </p:txBody>
      </p:sp>
    </p:spTree>
    <p:extLst>
      <p:ext uri="{BB962C8B-B14F-4D97-AF65-F5344CB8AC3E}">
        <p14:creationId xmlns:p14="http://schemas.microsoft.com/office/powerpoint/2010/main" val="5860886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latin typeface="+mn-lt"/>
                <a:cs typeface="Times New Roman" panose="02020603050405020304" pitchFamily="18" charset="0"/>
              </a:rPr>
              <a:t>Conclusion</a:t>
            </a:r>
            <a:endParaRPr lang="zh-CN" altLang="en-US" dirty="0">
              <a:latin typeface="+mn-lt"/>
              <a:cs typeface="Times New Roman" panose="02020603050405020304" pitchFamily="18" charset="0"/>
            </a:endParaRPr>
          </a:p>
        </p:txBody>
      </p:sp>
      <p:sp>
        <p:nvSpPr>
          <p:cNvPr id="3" name="内容占位符 2"/>
          <p:cNvSpPr>
            <a:spLocks noGrp="1"/>
          </p:cNvSpPr>
          <p:nvPr>
            <p:ph idx="1"/>
          </p:nvPr>
        </p:nvSpPr>
        <p:spPr>
          <a:xfrm>
            <a:off x="783770" y="1905000"/>
            <a:ext cx="11408229" cy="4440324"/>
          </a:xfrm>
        </p:spPr>
        <p:txBody>
          <a:bodyPr>
            <a:noAutofit/>
          </a:bodyPr>
          <a:lstStyle/>
          <a:p>
            <a:r>
              <a:rPr lang="en-US" altLang="zh-CN" sz="2400" b="1" dirty="0">
                <a:cs typeface="Times New Roman" panose="02020603050405020304" pitchFamily="18" charset="0"/>
              </a:rPr>
              <a:t>China caught the opportunity of mobile internet &amp; surge in digital technologies &amp; digital business models (some luck of timing, some ‘engineer dividend’, much coordination/finance)</a:t>
            </a:r>
          </a:p>
          <a:p>
            <a:r>
              <a:rPr lang="en-US" altLang="zh-CN" sz="2400" b="1" dirty="0">
                <a:cs typeface="Times New Roman" panose="02020603050405020304" pitchFamily="18" charset="0"/>
              </a:rPr>
              <a:t>Leading in mobile commerce, 5G, digital logistic &amp; EVs, unmanned drones, etc.</a:t>
            </a:r>
          </a:p>
          <a:p>
            <a:r>
              <a:rPr lang="en-US" altLang="zh-CN" sz="2400" b="1" dirty="0">
                <a:cs typeface="Times New Roman" panose="02020603050405020304" pitchFamily="18" charset="0"/>
              </a:rPr>
              <a:t>Competing with US in AI, IoT, quantum computing, 6G, etc.</a:t>
            </a:r>
          </a:p>
          <a:p>
            <a:r>
              <a:rPr lang="en-US" altLang="zh-CN" sz="2400" b="1" dirty="0">
                <a:cs typeface="Times New Roman" panose="02020603050405020304" pitchFamily="18" charset="0"/>
              </a:rPr>
              <a:t>Still weak in many areas e.g. semiconductor design, pharmaceuticals</a:t>
            </a:r>
          </a:p>
          <a:p>
            <a:r>
              <a:rPr lang="en-US" altLang="zh-CN" sz="2400" b="1" dirty="0">
                <a:cs typeface="Times New Roman" panose="02020603050405020304" pitchFamily="18" charset="0"/>
              </a:rPr>
              <a:t>China cannot attract talent like US currently</a:t>
            </a:r>
          </a:p>
        </p:txBody>
      </p:sp>
    </p:spTree>
    <p:extLst>
      <p:ext uri="{BB962C8B-B14F-4D97-AF65-F5344CB8AC3E}">
        <p14:creationId xmlns:p14="http://schemas.microsoft.com/office/powerpoint/2010/main" val="2102294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FB02F-2ECA-6144-A7B8-D9444150FFD4}"/>
              </a:ext>
            </a:extLst>
          </p:cNvPr>
          <p:cNvSpPr>
            <a:spLocks noGrp="1"/>
          </p:cNvSpPr>
          <p:nvPr>
            <p:ph type="title"/>
          </p:nvPr>
        </p:nvSpPr>
        <p:spPr/>
        <p:txBody>
          <a:bodyPr/>
          <a:lstStyle/>
          <a:p>
            <a:r>
              <a:rPr lang="en-US" dirty="0"/>
              <a:t>Japan was different</a:t>
            </a:r>
          </a:p>
        </p:txBody>
      </p:sp>
      <p:sp>
        <p:nvSpPr>
          <p:cNvPr id="3" name="Content Placeholder 2">
            <a:extLst>
              <a:ext uri="{FF2B5EF4-FFF2-40B4-BE49-F238E27FC236}">
                <a16:creationId xmlns:a16="http://schemas.microsoft.com/office/drawing/2014/main" id="{0F13FF4F-4024-3D45-BD1F-312D3E362D8E}"/>
              </a:ext>
            </a:extLst>
          </p:cNvPr>
          <p:cNvSpPr>
            <a:spLocks noGrp="1"/>
          </p:cNvSpPr>
          <p:nvPr>
            <p:ph idx="1"/>
          </p:nvPr>
        </p:nvSpPr>
        <p:spPr>
          <a:xfrm>
            <a:off x="1686296" y="1781299"/>
            <a:ext cx="10153403" cy="4880758"/>
          </a:xfrm>
        </p:spPr>
        <p:txBody>
          <a:bodyPr>
            <a:normAutofit/>
          </a:bodyPr>
          <a:lstStyle/>
          <a:p>
            <a:r>
              <a:rPr lang="en-US" sz="2000" b="1" dirty="0"/>
              <a:t>Individual firms applying American innovation practices routinely, systematically &amp; with rigor: ‘just-in-time’ [JIT] &amp; advanced supply chain informatics; consultation &amp; feedback; sympathetic architecture; robotics</a:t>
            </a:r>
          </a:p>
          <a:p>
            <a:pPr lvl="1"/>
            <a:r>
              <a:rPr lang="en-US" sz="1800" b="1" dirty="0"/>
              <a:t>Lead by automobile firms (Nissan, Toyota, specialist suppliers, etc.)</a:t>
            </a:r>
          </a:p>
          <a:p>
            <a:pPr lvl="1"/>
            <a:r>
              <a:rPr lang="en-US" sz="1800" b="1" dirty="0"/>
              <a:t>Quickly adopted through keiretsu manufacturers (Mitsubishi, Sumitomo, Mitsui, etc.)</a:t>
            </a:r>
          </a:p>
          <a:p>
            <a:pPr lvl="1"/>
            <a:r>
              <a:rPr lang="en-US" sz="1800" b="1" dirty="0"/>
              <a:t>Effectively used by consumer electronics firms (Sony, Sanyo, Panasonic)</a:t>
            </a:r>
          </a:p>
          <a:p>
            <a:r>
              <a:rPr lang="en-US" sz="2000" b="1" dirty="0"/>
              <a:t>National policy fostered by clear goals (e.g. technology transfer, export-led growth) coordinated &amp; ‘nudged’ by institutions (e.g. Ministry of International Trade &amp; Industry [MITI])</a:t>
            </a:r>
          </a:p>
          <a:p>
            <a:pPr lvl="1"/>
            <a:r>
              <a:rPr lang="en-US" sz="1800" b="1" dirty="0"/>
              <a:t>‘patient capital’, export guarantees, long-term planning (also led to accusations of ‘dumping’, uncompetitive state aid &amp; other aggressive practices)</a:t>
            </a:r>
          </a:p>
        </p:txBody>
      </p:sp>
    </p:spTree>
    <p:extLst>
      <p:ext uri="{BB962C8B-B14F-4D97-AF65-F5344CB8AC3E}">
        <p14:creationId xmlns:p14="http://schemas.microsoft.com/office/powerpoint/2010/main" val="21429963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8986D-0C25-6D44-B0B3-557129605FE7}"/>
              </a:ext>
            </a:extLst>
          </p:cNvPr>
          <p:cNvSpPr>
            <a:spLocks noGrp="1"/>
          </p:cNvSpPr>
          <p:nvPr>
            <p:ph type="title"/>
          </p:nvPr>
        </p:nvSpPr>
        <p:spPr/>
        <p:txBody>
          <a:bodyPr/>
          <a:lstStyle/>
          <a:p>
            <a:r>
              <a:rPr lang="en-US" dirty="0"/>
              <a:t>China is also ‘different’ (viz. Japan)</a:t>
            </a:r>
          </a:p>
        </p:txBody>
      </p:sp>
      <p:sp>
        <p:nvSpPr>
          <p:cNvPr id="3" name="Content Placeholder 2">
            <a:extLst>
              <a:ext uri="{FF2B5EF4-FFF2-40B4-BE49-F238E27FC236}">
                <a16:creationId xmlns:a16="http://schemas.microsoft.com/office/drawing/2014/main" id="{BCDCD7A7-64A7-EB4F-96B4-3401B4B70AD9}"/>
              </a:ext>
            </a:extLst>
          </p:cNvPr>
          <p:cNvSpPr>
            <a:spLocks noGrp="1"/>
          </p:cNvSpPr>
          <p:nvPr>
            <p:ph idx="1"/>
          </p:nvPr>
        </p:nvSpPr>
        <p:spPr>
          <a:xfrm>
            <a:off x="2375065" y="1905000"/>
            <a:ext cx="9630887" cy="4424548"/>
          </a:xfrm>
        </p:spPr>
        <p:txBody>
          <a:bodyPr>
            <a:normAutofit/>
          </a:bodyPr>
          <a:lstStyle/>
          <a:p>
            <a:r>
              <a:rPr lang="en-US" sz="2000" b="1" dirty="0"/>
              <a:t>Key learnings from Japan along with recent American experiences</a:t>
            </a:r>
          </a:p>
          <a:p>
            <a:r>
              <a:rPr lang="en-US" sz="2000" b="1" dirty="0"/>
              <a:t>Where Japan experimented at the level of Nissan shopfloor ‘teams’, China experimented at the level of the sector nationally (&amp; took advantage of their ‘population dividend’)</a:t>
            </a:r>
          </a:p>
          <a:p>
            <a:pPr lvl="1"/>
            <a:r>
              <a:rPr lang="en-US" sz="1800" b="1" dirty="0">
                <a:solidFill>
                  <a:srgbClr val="C00000"/>
                </a:solidFill>
              </a:rPr>
              <a:t>Investment diversification promoted variety</a:t>
            </a:r>
          </a:p>
          <a:p>
            <a:r>
              <a:rPr lang="en-US" sz="2000" b="1" dirty="0"/>
              <a:t>Coincided with boom in university education, half of which in engineering related degree programmes (the ‘engineering dividend’)</a:t>
            </a:r>
          </a:p>
          <a:p>
            <a:r>
              <a:rPr lang="en-US" sz="2000" b="1" dirty="0"/>
              <a:t>Controlled liberalization of </a:t>
            </a:r>
            <a:r>
              <a:rPr lang="en-US" sz="2000" b="1" dirty="0" err="1"/>
              <a:t>labour</a:t>
            </a:r>
            <a:r>
              <a:rPr lang="en-US" sz="2000" b="1" dirty="0"/>
              <a:t> markets</a:t>
            </a:r>
          </a:p>
          <a:p>
            <a:r>
              <a:rPr lang="en-US" sz="2000" b="1" dirty="0"/>
              <a:t>Fostered transfer of technology through European &amp; American MNCs, aggressive copying, strategic acquisitions (ex. Sanyo &amp; GE Appliances [Haier], Kuka [</a:t>
            </a:r>
            <a:r>
              <a:rPr lang="en-US" sz="2000" b="1" dirty="0" err="1"/>
              <a:t>Midea</a:t>
            </a:r>
            <a:r>
              <a:rPr lang="en-US" sz="2000" b="1" dirty="0"/>
              <a:t>], IBM PC [Lenovo], etc. </a:t>
            </a:r>
          </a:p>
        </p:txBody>
      </p:sp>
    </p:spTree>
    <p:extLst>
      <p:ext uri="{BB962C8B-B14F-4D97-AF65-F5344CB8AC3E}">
        <p14:creationId xmlns:p14="http://schemas.microsoft.com/office/powerpoint/2010/main" val="2511292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467243" y="157717"/>
            <a:ext cx="10581418" cy="1089192"/>
          </a:xfrm>
        </p:spPr>
        <p:txBody>
          <a:bodyPr>
            <a:normAutofit/>
          </a:bodyPr>
          <a:lstStyle/>
          <a:p>
            <a:r>
              <a:rPr lang="en-US" altLang="zh-CN" sz="3200" dirty="0">
                <a:solidFill>
                  <a:srgbClr val="C00000"/>
                </a:solidFill>
                <a:latin typeface="+mn-lt"/>
                <a:cs typeface="Times New Roman" panose="02020603050405020304" pitchFamily="18" charset="0"/>
              </a:rPr>
              <a:t>Distinct innovation practice “a”:</a:t>
            </a:r>
            <a:br>
              <a:rPr lang="en-US" altLang="zh-CN" sz="3200" dirty="0">
                <a:latin typeface="+mn-lt"/>
                <a:cs typeface="Times New Roman" panose="02020603050405020304" pitchFamily="18" charset="0"/>
              </a:rPr>
            </a:br>
            <a:r>
              <a:rPr lang="en-US" altLang="zh-CN" sz="2800" b="1" dirty="0">
                <a:latin typeface="+mn-lt"/>
                <a:cs typeface="Times New Roman" panose="02020603050405020304" pitchFamily="18" charset="0"/>
              </a:rPr>
              <a:t>‘Online Interactive Innovation’ developed by Xiaomi </a:t>
            </a:r>
            <a:endParaRPr lang="zh-CN" altLang="zh-CN" sz="3200" b="1" dirty="0">
              <a:latin typeface="+mn-lt"/>
              <a:cs typeface="Times New Roman" panose="02020603050405020304" pitchFamily="18" charset="0"/>
            </a:endParaRPr>
          </a:p>
        </p:txBody>
      </p:sp>
      <p:sp>
        <p:nvSpPr>
          <p:cNvPr id="5" name="TextBox 4"/>
          <p:cNvSpPr txBox="1"/>
          <p:nvPr/>
        </p:nvSpPr>
        <p:spPr>
          <a:xfrm>
            <a:off x="239349" y="1885521"/>
            <a:ext cx="11809312" cy="2308324"/>
          </a:xfrm>
          <a:prstGeom prst="rect">
            <a:avLst/>
          </a:prstGeom>
          <a:noFill/>
        </p:spPr>
        <p:txBody>
          <a:bodyPr wrap="square" rtlCol="0">
            <a:spAutoFit/>
          </a:bodyPr>
          <a:lstStyle/>
          <a:p>
            <a:pPr marL="457200" indent="-457200">
              <a:buFont typeface="Arial" panose="020B0604020202020204" pitchFamily="34" charset="0"/>
              <a:buChar char="•"/>
            </a:pPr>
            <a:r>
              <a:rPr lang="en-US" altLang="zh-CN" b="1" dirty="0">
                <a:cs typeface="Times New Roman" panose="02020603050405020304" pitchFamily="18" charset="0"/>
              </a:rPr>
              <a:t>Xiaomi attracts and converts customers to be interactive users (IUs), then the firm’s employees organize some enthusiastic and voluntary IUs as participative fans (PFs) to help to attract and interact with millions of IUs in the online communities, who provide millions of suggests, comments and complaints.</a:t>
            </a:r>
          </a:p>
          <a:p>
            <a:pPr marL="457200" indent="-457200">
              <a:buFont typeface="Arial" panose="020B0604020202020204" pitchFamily="34" charset="0"/>
              <a:buChar char="•"/>
            </a:pPr>
            <a:r>
              <a:rPr lang="en-US" altLang="zh-CN" b="1" dirty="0">
                <a:cs typeface="Times New Roman" panose="02020603050405020304" pitchFamily="18" charset="0"/>
              </a:rPr>
              <a:t>Employees supervise PFs to collect, reply, evaluate, screen &amp; adopt valuable suggestions to improve the functions of products, a main source of R&amp;D ideas, boosts patent applications &amp; shipments</a:t>
            </a:r>
          </a:p>
          <a:p>
            <a:pPr marL="457200" indent="-457200">
              <a:buFont typeface="Arial" panose="020B0604020202020204" pitchFamily="34" charset="0"/>
              <a:buChar char="•"/>
            </a:pPr>
            <a:r>
              <a:rPr lang="en-US" altLang="zh-CN" b="1" dirty="0">
                <a:cs typeface="Times New Roman" panose="02020603050405020304" pitchFamily="18" charset="0"/>
              </a:rPr>
              <a:t>Ideas seeded by Apple, Amazon, etc., scaled &amp; refined, then fed back</a:t>
            </a:r>
          </a:p>
          <a:p>
            <a:pPr marL="457200" indent="-457200">
              <a:buFont typeface="Arial" panose="020B0604020202020204" pitchFamily="34" charset="0"/>
              <a:buChar char="•"/>
            </a:pPr>
            <a:endParaRPr lang="zh-CN" altLang="en-US" b="1" dirty="0">
              <a:solidFill>
                <a:srgbClr val="FF0000"/>
              </a:solidFill>
              <a:cs typeface="Times New Roman" panose="02020603050405020304" pitchFamily="18" charset="0"/>
            </a:endParaRPr>
          </a:p>
        </p:txBody>
      </p:sp>
      <p:graphicFrame>
        <p:nvGraphicFramePr>
          <p:cNvPr id="6" name="图表 5">
            <a:extLst>
              <a:ext uri="{FF2B5EF4-FFF2-40B4-BE49-F238E27FC236}">
                <a16:creationId xmlns:a16="http://schemas.microsoft.com/office/drawing/2014/main" id="{67BBEC8A-D563-0C43-85BB-1A6770390CCB}"/>
              </a:ext>
            </a:extLst>
          </p:cNvPr>
          <p:cNvGraphicFramePr/>
          <p:nvPr>
            <p:extLst>
              <p:ext uri="{D42A27DB-BD31-4B8C-83A1-F6EECF244321}">
                <p14:modId xmlns:p14="http://schemas.microsoft.com/office/powerpoint/2010/main" val="2892616367"/>
              </p:ext>
            </p:extLst>
          </p:nvPr>
        </p:nvGraphicFramePr>
        <p:xfrm>
          <a:off x="719403" y="4073002"/>
          <a:ext cx="7937709" cy="23083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66928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89F92-3212-4947-AAB4-9AA95D271096}"/>
              </a:ext>
            </a:extLst>
          </p:cNvPr>
          <p:cNvSpPr>
            <a:spLocks noGrp="1"/>
          </p:cNvSpPr>
          <p:nvPr>
            <p:ph type="title"/>
          </p:nvPr>
        </p:nvSpPr>
        <p:spPr>
          <a:xfrm>
            <a:off x="2533548" y="-100285"/>
            <a:ext cx="8911687" cy="1280890"/>
          </a:xfrm>
        </p:spPr>
        <p:txBody>
          <a:bodyPr>
            <a:normAutofit fontScale="90000"/>
          </a:bodyPr>
          <a:lstStyle/>
          <a:p>
            <a:r>
              <a:rPr lang="en-US" altLang="zh-CN" sz="4000" dirty="0">
                <a:solidFill>
                  <a:srgbClr val="C00000"/>
                </a:solidFill>
              </a:rPr>
              <a:t>Distinct innovation practice ”b”</a:t>
            </a:r>
            <a:br>
              <a:rPr lang="en-US" altLang="zh-CN" sz="4000" dirty="0"/>
            </a:br>
            <a:r>
              <a:rPr lang="en-US" altLang="zh-CN" sz="4000" b="1" dirty="0"/>
              <a:t>Corporate Governance</a:t>
            </a:r>
            <a:endParaRPr lang="en-US" sz="4000" dirty="0"/>
          </a:p>
        </p:txBody>
      </p:sp>
      <p:sp>
        <p:nvSpPr>
          <p:cNvPr id="3" name="Content Placeholder 2">
            <a:extLst>
              <a:ext uri="{FF2B5EF4-FFF2-40B4-BE49-F238E27FC236}">
                <a16:creationId xmlns:a16="http://schemas.microsoft.com/office/drawing/2014/main" id="{4473EAD5-8A21-1448-B930-DBAEB094CCC4}"/>
              </a:ext>
            </a:extLst>
          </p:cNvPr>
          <p:cNvSpPr>
            <a:spLocks noGrp="1"/>
          </p:cNvSpPr>
          <p:nvPr>
            <p:ph idx="1"/>
          </p:nvPr>
        </p:nvSpPr>
        <p:spPr>
          <a:xfrm>
            <a:off x="810100" y="1180605"/>
            <a:ext cx="9612086" cy="2609853"/>
          </a:xfrm>
        </p:spPr>
        <p:txBody>
          <a:bodyPr>
            <a:noAutofit/>
          </a:bodyPr>
          <a:lstStyle/>
          <a:p>
            <a:r>
              <a:rPr lang="en-US" altLang="zh-CN" sz="2000" b="1" dirty="0" err="1"/>
              <a:t>Fama</a:t>
            </a:r>
            <a:r>
              <a:rPr lang="en-US" altLang="zh-CN" sz="2000" b="1" dirty="0"/>
              <a:t> (1980) argued that the separation of ownership &amp; management is efficient for corporate governance; Agency theory leads us to believe that principal-agent problems can be mitigated by stock options for managers. But principal-principal problems often appear</a:t>
            </a:r>
          </a:p>
          <a:p>
            <a:r>
              <a:rPr lang="en-US" altLang="zh-CN" sz="2000" b="1" dirty="0"/>
              <a:t>Employee stock ownership plans (ESOP) considered an efficient way to solve both principal-agent &amp; principal-principal problems </a:t>
            </a:r>
          </a:p>
          <a:p>
            <a:r>
              <a:rPr lang="en-US" altLang="zh-CN" sz="2000" b="1" dirty="0"/>
              <a:t>What relationship between ESOP and innovation especially patenting?</a:t>
            </a:r>
          </a:p>
          <a:p>
            <a:endParaRPr lang="en-US" sz="2000" b="1" dirty="0"/>
          </a:p>
        </p:txBody>
      </p:sp>
      <p:pic>
        <p:nvPicPr>
          <p:cNvPr id="5" name="Picture 4">
            <a:extLst>
              <a:ext uri="{FF2B5EF4-FFF2-40B4-BE49-F238E27FC236}">
                <a16:creationId xmlns:a16="http://schemas.microsoft.com/office/drawing/2014/main" id="{886EA894-90DF-5F45-AA97-4779751D79BA}"/>
              </a:ext>
            </a:extLst>
          </p:cNvPr>
          <p:cNvPicPr>
            <a:picLocks noChangeAspect="1"/>
          </p:cNvPicPr>
          <p:nvPr/>
        </p:nvPicPr>
        <p:blipFill>
          <a:blip r:embed="rId2"/>
          <a:stretch>
            <a:fillRect/>
          </a:stretch>
        </p:blipFill>
        <p:spPr>
          <a:xfrm>
            <a:off x="49880" y="3790458"/>
            <a:ext cx="6398421" cy="3067542"/>
          </a:xfrm>
          <a:prstGeom prst="rect">
            <a:avLst/>
          </a:prstGeom>
        </p:spPr>
      </p:pic>
      <p:graphicFrame>
        <p:nvGraphicFramePr>
          <p:cNvPr id="7" name="图表 3">
            <a:extLst>
              <a:ext uri="{FF2B5EF4-FFF2-40B4-BE49-F238E27FC236}">
                <a16:creationId xmlns:a16="http://schemas.microsoft.com/office/drawing/2014/main" id="{5E434884-BA50-8545-A88F-B976495AB0DC}"/>
              </a:ext>
            </a:extLst>
          </p:cNvPr>
          <p:cNvGraphicFramePr/>
          <p:nvPr>
            <p:extLst>
              <p:ext uri="{D42A27DB-BD31-4B8C-83A1-F6EECF244321}">
                <p14:modId xmlns:p14="http://schemas.microsoft.com/office/powerpoint/2010/main" val="559429689"/>
              </p:ext>
            </p:extLst>
          </p:nvPr>
        </p:nvGraphicFramePr>
        <p:xfrm>
          <a:off x="5902036" y="3942608"/>
          <a:ext cx="6289965" cy="291539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28671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F50AE7EF-F6FA-0D45-BDF8-828D5626C8A7}"/>
              </a:ext>
            </a:extLst>
          </p:cNvPr>
          <p:cNvSpPr>
            <a:spLocks noGrp="1" noChangeArrowheads="1"/>
          </p:cNvSpPr>
          <p:nvPr>
            <p:ph type="title"/>
          </p:nvPr>
        </p:nvSpPr>
        <p:spPr/>
        <p:txBody>
          <a:bodyPr>
            <a:normAutofit/>
            <a:scene3d>
              <a:camera prst="orthographicFront"/>
              <a:lightRig rig="soft" dir="t"/>
            </a:scene3d>
          </a:bodyPr>
          <a:lstStyle/>
          <a:p>
            <a:r>
              <a:rPr lang="en-GB" altLang="en-US" dirty="0">
                <a:ea typeface="ＭＳ Ｐゴシック" panose="020B0600070205080204" pitchFamily="34" charset="-128"/>
              </a:rPr>
              <a:t>patent wars </a:t>
            </a:r>
            <a:r>
              <a:rPr lang="en-US" altLang="zh-CN" dirty="0">
                <a:ea typeface="ＭＳ Ｐゴシック" panose="020B0600070205080204" pitchFamily="34" charset="-128"/>
              </a:rPr>
              <a:t>among smartphone firms</a:t>
            </a:r>
            <a:endParaRPr lang="en-GB" altLang="en-US" dirty="0">
              <a:ea typeface="ＭＳ Ｐゴシック" panose="020B0600070205080204" pitchFamily="34" charset="-128"/>
            </a:endParaRPr>
          </a:p>
        </p:txBody>
      </p:sp>
      <p:pic>
        <p:nvPicPr>
          <p:cNvPr id="35842" name="Picture 2" descr="D:\H\MIT\NBER\IPR\Patent\IPRight or Litigation\智能手机厂商间的专利战.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98763"/>
            <a:ext cx="11277599" cy="66230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6EAF764-657C-7F4D-89D2-F5F76B750840}"/>
              </a:ext>
            </a:extLst>
          </p:cNvPr>
          <p:cNvSpPr txBox="1"/>
          <p:nvPr/>
        </p:nvSpPr>
        <p:spPr>
          <a:xfrm>
            <a:off x="4074324" y="36696"/>
            <a:ext cx="4043351" cy="523220"/>
          </a:xfrm>
          <a:prstGeom prst="rect">
            <a:avLst/>
          </a:prstGeom>
          <a:noFill/>
        </p:spPr>
        <p:txBody>
          <a:bodyPr wrap="none" rtlCol="0">
            <a:spAutoFit/>
          </a:bodyPr>
          <a:lstStyle/>
          <a:p>
            <a:r>
              <a:rPr lang="en-US" sz="2800" b="1" dirty="0"/>
              <a:t>The game is also changing</a:t>
            </a:r>
          </a:p>
        </p:txBody>
      </p:sp>
    </p:spTree>
    <p:extLst>
      <p:ext uri="{BB962C8B-B14F-4D97-AF65-F5344CB8AC3E}">
        <p14:creationId xmlns:p14="http://schemas.microsoft.com/office/powerpoint/2010/main" val="2693343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BF766-43C4-324F-8D7B-F64514FD9EDC}"/>
              </a:ext>
            </a:extLst>
          </p:cNvPr>
          <p:cNvSpPr>
            <a:spLocks noGrp="1"/>
          </p:cNvSpPr>
          <p:nvPr>
            <p:ph type="title"/>
          </p:nvPr>
        </p:nvSpPr>
        <p:spPr>
          <a:xfrm>
            <a:off x="1508166" y="365125"/>
            <a:ext cx="9845634" cy="1129947"/>
          </a:xfrm>
        </p:spPr>
        <p:txBody>
          <a:bodyPr>
            <a:normAutofit fontScale="90000"/>
          </a:bodyPr>
          <a:lstStyle/>
          <a:p>
            <a:r>
              <a:rPr lang="en-US" altLang="zh-CN" sz="4000" b="1" dirty="0">
                <a:solidFill>
                  <a:srgbClr val="C00000"/>
                </a:solidFill>
              </a:rPr>
              <a:t>Distinct innovation practices ‘c’</a:t>
            </a:r>
            <a:br>
              <a:rPr lang="en-US" altLang="zh-CN" sz="4000" b="1" dirty="0"/>
            </a:br>
            <a:r>
              <a:rPr lang="en-US" altLang="zh-CN" sz="4000" b="1" dirty="0"/>
              <a:t>Platform innovations</a:t>
            </a:r>
            <a:endParaRPr lang="en-US" sz="40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392DB2A-FDF3-9443-A6CA-98898616BE3F}"/>
              </a:ext>
            </a:extLst>
          </p:cNvPr>
          <p:cNvSpPr>
            <a:spLocks noGrp="1"/>
          </p:cNvSpPr>
          <p:nvPr>
            <p:ph idx="1"/>
          </p:nvPr>
        </p:nvSpPr>
        <p:spPr>
          <a:xfrm>
            <a:off x="2588822" y="2133600"/>
            <a:ext cx="8915790" cy="3186545"/>
          </a:xfrm>
        </p:spPr>
        <p:txBody>
          <a:bodyPr>
            <a:noAutofit/>
          </a:bodyPr>
          <a:lstStyle/>
          <a:p>
            <a:r>
              <a:rPr lang="en-US" altLang="zh-CN" sz="2400" b="1" dirty="0"/>
              <a:t>Platform for e-</a:t>
            </a:r>
            <a:r>
              <a:rPr lang="en-US" altLang="zh-CN" sz="2400" b="1" dirty="0" err="1"/>
              <a:t>cmmerce</a:t>
            </a:r>
            <a:r>
              <a:rPr lang="en-US" altLang="zh-CN" sz="2400" b="1" dirty="0"/>
              <a:t>: Alibaba, </a:t>
            </a:r>
            <a:r>
              <a:rPr lang="en-US" altLang="zh-CN" sz="2400" b="1" dirty="0" err="1"/>
              <a:t>Jidong</a:t>
            </a:r>
            <a:r>
              <a:rPr lang="en-US" altLang="zh-CN" sz="2400" b="1" dirty="0"/>
              <a:t>, </a:t>
            </a:r>
            <a:r>
              <a:rPr lang="en-US" altLang="zh-CN" sz="2400" b="1" dirty="0" err="1"/>
              <a:t>Meituan</a:t>
            </a:r>
            <a:r>
              <a:rPr lang="en-US" altLang="zh-CN" sz="2400" b="1" dirty="0"/>
              <a:t>, </a:t>
            </a:r>
            <a:r>
              <a:rPr lang="en-US" altLang="zh-CN" sz="2400" b="1" dirty="0" err="1"/>
              <a:t>Didi</a:t>
            </a:r>
            <a:r>
              <a:rPr lang="en-US" altLang="zh-CN" sz="2400" b="1" dirty="0"/>
              <a:t> and Xiaomi</a:t>
            </a:r>
          </a:p>
          <a:p>
            <a:r>
              <a:rPr lang="en-US" altLang="zh-CN" sz="2400" b="1" dirty="0"/>
              <a:t>Platform for social: </a:t>
            </a:r>
            <a:r>
              <a:rPr lang="en-US" altLang="zh-CN" sz="2400" b="1" dirty="0" err="1"/>
              <a:t>Tencent</a:t>
            </a:r>
            <a:r>
              <a:rPr lang="en-US" altLang="zh-CN" sz="2400" b="1" dirty="0"/>
              <a:t>, </a:t>
            </a:r>
            <a:r>
              <a:rPr lang="en-US" altLang="zh-CN" sz="2400" b="1" dirty="0" err="1"/>
              <a:t>Dingding</a:t>
            </a:r>
            <a:r>
              <a:rPr lang="en-US" altLang="zh-CN" sz="2400" b="1" dirty="0"/>
              <a:t> of </a:t>
            </a:r>
            <a:r>
              <a:rPr lang="en-US" altLang="zh-CN" sz="2400" b="1" dirty="0" err="1"/>
              <a:t>Aligroup</a:t>
            </a:r>
            <a:endParaRPr lang="en-US" altLang="zh-CN" sz="2400" b="1" dirty="0"/>
          </a:p>
          <a:p>
            <a:r>
              <a:rPr lang="en-US" altLang="zh-CN" sz="2400" b="1" dirty="0"/>
              <a:t>Platform for fans and new retailing: Xiaomi</a:t>
            </a:r>
          </a:p>
          <a:p>
            <a:r>
              <a:rPr lang="en-US" altLang="zh-CN" sz="2400" b="1" dirty="0"/>
              <a:t>Platform for </a:t>
            </a:r>
            <a:r>
              <a:rPr lang="en-US" altLang="zh-CN" sz="2400" b="1" dirty="0" err="1"/>
              <a:t>IoT</a:t>
            </a:r>
            <a:r>
              <a:rPr lang="en-US" altLang="zh-CN" sz="2400" b="1" dirty="0"/>
              <a:t>: Xiaomi, Huawei and Haier</a:t>
            </a:r>
          </a:p>
          <a:p>
            <a:r>
              <a:rPr lang="en-US" altLang="zh-CN" sz="2400" b="1" dirty="0"/>
              <a:t>Platform for transportation of passengers: </a:t>
            </a:r>
            <a:r>
              <a:rPr lang="en-US" altLang="zh-CN" sz="2400" b="1" dirty="0" err="1"/>
              <a:t>Didi</a:t>
            </a:r>
            <a:r>
              <a:rPr lang="en-US" altLang="zh-CN" sz="2400" b="1" dirty="0"/>
              <a:t> </a:t>
            </a:r>
          </a:p>
          <a:p>
            <a:r>
              <a:rPr lang="en-US" altLang="zh-CN" sz="2400" b="1" dirty="0"/>
              <a:t>Platform for transportation of goods: </a:t>
            </a:r>
            <a:r>
              <a:rPr lang="en-US" altLang="zh-CN" sz="2400" b="1" dirty="0" err="1"/>
              <a:t>Transfar</a:t>
            </a:r>
            <a:endParaRPr lang="en-US" altLang="zh-CN" sz="2400" b="1" dirty="0"/>
          </a:p>
          <a:p>
            <a:pPr marL="0" indent="0">
              <a:buNone/>
            </a:pPr>
            <a:endParaRPr lang="en-US" altLang="zh-CN" sz="2400" b="1" dirty="0"/>
          </a:p>
        </p:txBody>
      </p:sp>
    </p:spTree>
    <p:extLst>
      <p:ext uri="{BB962C8B-B14F-4D97-AF65-F5344CB8AC3E}">
        <p14:creationId xmlns:p14="http://schemas.microsoft.com/office/powerpoint/2010/main" val="1477762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191BB-B5C5-974F-A807-56FBA7C25E1C}"/>
              </a:ext>
            </a:extLst>
          </p:cNvPr>
          <p:cNvSpPr>
            <a:spLocks noGrp="1"/>
          </p:cNvSpPr>
          <p:nvPr>
            <p:ph type="title"/>
          </p:nvPr>
        </p:nvSpPr>
        <p:spPr/>
        <p:txBody>
          <a:bodyPr/>
          <a:lstStyle/>
          <a:p>
            <a:r>
              <a:rPr lang="en-US" dirty="0"/>
              <a:t>Platform innovation: </a:t>
            </a:r>
            <a:r>
              <a:rPr lang="zh-CN" altLang="en-US" dirty="0"/>
              <a:t> </a:t>
            </a:r>
            <a:r>
              <a:rPr lang="en-US" altLang="zh-CN" dirty="0" err="1"/>
              <a:t>Transfar</a:t>
            </a:r>
            <a:endParaRPr lang="en-US" dirty="0"/>
          </a:p>
        </p:txBody>
      </p:sp>
      <p:sp>
        <p:nvSpPr>
          <p:cNvPr id="3" name="内容占位符 2"/>
          <p:cNvSpPr>
            <a:spLocks noGrp="1"/>
          </p:cNvSpPr>
          <p:nvPr>
            <p:ph idx="1"/>
          </p:nvPr>
        </p:nvSpPr>
        <p:spPr>
          <a:xfrm>
            <a:off x="783771" y="2464857"/>
            <a:ext cx="10996550" cy="4206669"/>
          </a:xfrm>
        </p:spPr>
        <p:txBody>
          <a:bodyPr>
            <a:normAutofit/>
          </a:bodyPr>
          <a:lstStyle/>
          <a:p>
            <a:r>
              <a:rPr lang="en-US" altLang="zh-CN" sz="3200" b="1" dirty="0" err="1"/>
              <a:t>Transfar</a:t>
            </a:r>
            <a:r>
              <a:rPr lang="en-US" altLang="zh-CN" sz="3200" b="1" dirty="0"/>
              <a:t> -- platform for logistics &amp; trucks </a:t>
            </a:r>
          </a:p>
          <a:p>
            <a:r>
              <a:rPr lang="en-US" altLang="zh-CN" sz="3200" b="1" dirty="0"/>
              <a:t>30 million truck drivers delivered 80% of goods domestically 2018</a:t>
            </a:r>
          </a:p>
          <a:p>
            <a:r>
              <a:rPr lang="en-US" altLang="zh-CN" sz="3200" b="1" dirty="0"/>
              <a:t>“Road Harbors” connect trucks &amp; goods, providing services to all stakeholders; market-making</a:t>
            </a:r>
          </a:p>
          <a:p>
            <a:r>
              <a:rPr lang="en-US" altLang="zh-CN" sz="3200" b="1" dirty="0"/>
              <a:t>Provides fuel, hospitality, etc. (through concessions)</a:t>
            </a:r>
            <a:endParaRPr lang="zh-CN" altLang="en-US" sz="3200" b="1" dirty="0"/>
          </a:p>
        </p:txBody>
      </p:sp>
      <p:pic>
        <p:nvPicPr>
          <p:cNvPr id="5" name="Picture 4">
            <a:extLst>
              <a:ext uri="{FF2B5EF4-FFF2-40B4-BE49-F238E27FC236}">
                <a16:creationId xmlns:a16="http://schemas.microsoft.com/office/drawing/2014/main" id="{4058AC46-9181-6041-9537-C5A50C60D019}"/>
              </a:ext>
            </a:extLst>
          </p:cNvPr>
          <p:cNvPicPr>
            <a:picLocks noChangeAspect="1"/>
          </p:cNvPicPr>
          <p:nvPr/>
        </p:nvPicPr>
        <p:blipFill>
          <a:blip r:embed="rId2"/>
          <a:stretch>
            <a:fillRect/>
          </a:stretch>
        </p:blipFill>
        <p:spPr>
          <a:xfrm>
            <a:off x="10031790" y="192313"/>
            <a:ext cx="2099733" cy="2099733"/>
          </a:xfrm>
          <a:prstGeom prst="rect">
            <a:avLst/>
          </a:prstGeom>
        </p:spPr>
      </p:pic>
    </p:spTree>
    <p:extLst>
      <p:ext uri="{BB962C8B-B14F-4D97-AF65-F5344CB8AC3E}">
        <p14:creationId xmlns:p14="http://schemas.microsoft.com/office/powerpoint/2010/main" val="18973533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8BDF7-DBF7-CF45-A07F-4C15DBB97E72}"/>
              </a:ext>
            </a:extLst>
          </p:cNvPr>
          <p:cNvSpPr>
            <a:spLocks noGrp="1"/>
          </p:cNvSpPr>
          <p:nvPr>
            <p:ph type="title"/>
          </p:nvPr>
        </p:nvSpPr>
        <p:spPr/>
        <p:txBody>
          <a:bodyPr/>
          <a:lstStyle/>
          <a:p>
            <a:r>
              <a:rPr lang="en-US" dirty="0"/>
              <a:t>Platform innovation: WENS</a:t>
            </a:r>
          </a:p>
        </p:txBody>
      </p:sp>
      <p:pic>
        <p:nvPicPr>
          <p:cNvPr id="4" name="Picture 2" descr="PigProgress - ASF China: Pig giants feel effects; virus spreads in Laos">
            <a:extLst>
              <a:ext uri="{FF2B5EF4-FFF2-40B4-BE49-F238E27FC236}">
                <a16:creationId xmlns:a16="http://schemas.microsoft.com/office/drawing/2014/main" id="{F2FC5200-2017-7142-AE78-659EADC47A1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8847116" y="111775"/>
            <a:ext cx="3461740" cy="230556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C1597C7-EA40-194F-AE0B-EDF1233CC615}"/>
              </a:ext>
            </a:extLst>
          </p:cNvPr>
          <p:cNvSpPr txBox="1"/>
          <p:nvPr/>
        </p:nvSpPr>
        <p:spPr>
          <a:xfrm>
            <a:off x="841251" y="2799608"/>
            <a:ext cx="11467605" cy="3785652"/>
          </a:xfrm>
          <a:prstGeom prst="rect">
            <a:avLst/>
          </a:prstGeom>
          <a:noFill/>
        </p:spPr>
        <p:txBody>
          <a:bodyPr wrap="square" rtlCol="0">
            <a:spAutoFit/>
          </a:bodyPr>
          <a:lstStyle/>
          <a:p>
            <a:pPr marL="285750" indent="-285750">
              <a:buFont typeface="Arial" panose="020B0604020202020204" pitchFamily="34" charset="0"/>
              <a:buChar char="•"/>
            </a:pPr>
            <a:r>
              <a:rPr lang="en-US" sz="2400" b="1" dirty="0"/>
              <a:t>Platform for livestock production (chickens &amp; pigs)</a:t>
            </a:r>
          </a:p>
          <a:p>
            <a:pPr marL="285750" indent="-285750">
              <a:buFont typeface="Arial" panose="020B0604020202020204" pitchFamily="34" charset="0"/>
              <a:buChar char="•"/>
            </a:pPr>
            <a:r>
              <a:rPr lang="en-US" sz="2400" b="1" dirty="0"/>
              <a:t>Uses farmers’ land, infrastructure &amp; skills</a:t>
            </a:r>
          </a:p>
          <a:p>
            <a:pPr marL="285750" indent="-285750">
              <a:buFont typeface="Arial" panose="020B0604020202020204" pitchFamily="34" charset="0"/>
              <a:buChar char="•"/>
            </a:pPr>
            <a:r>
              <a:rPr lang="en-US" sz="2400" b="1" dirty="0"/>
              <a:t>Provides animal stock (chicks &amp; piglets), feed, medication &amp; other consumables</a:t>
            </a:r>
          </a:p>
          <a:p>
            <a:pPr marL="285750" indent="-285750">
              <a:buFont typeface="Arial" panose="020B0604020202020204" pitchFamily="34" charset="0"/>
              <a:buChar char="•"/>
            </a:pPr>
            <a:r>
              <a:rPr lang="en-US" sz="2400" b="1" dirty="0"/>
              <a:t>Continuous services:</a:t>
            </a:r>
          </a:p>
          <a:p>
            <a:pPr marL="742950" lvl="1" indent="-285750">
              <a:buFont typeface="Arial" panose="020B0604020202020204" pitchFamily="34" charset="0"/>
              <a:buChar char="•"/>
            </a:pPr>
            <a:r>
              <a:rPr lang="en-US" sz="2400" b="1" dirty="0"/>
              <a:t>Expertise</a:t>
            </a:r>
          </a:p>
          <a:p>
            <a:pPr marL="742950" lvl="1" indent="-285750">
              <a:buFont typeface="Arial" panose="020B0604020202020204" pitchFamily="34" charset="0"/>
              <a:buChar char="•"/>
            </a:pPr>
            <a:r>
              <a:rPr lang="en-US" sz="2400" b="1" dirty="0"/>
              <a:t>Coordination</a:t>
            </a:r>
          </a:p>
          <a:p>
            <a:pPr marL="742950" lvl="1" indent="-285750">
              <a:buFont typeface="Arial" panose="020B0604020202020204" pitchFamily="34" charset="0"/>
              <a:buChar char="•"/>
            </a:pPr>
            <a:r>
              <a:rPr lang="en-US" sz="2400" b="1" dirty="0"/>
              <a:t>Monitoring/surveillance</a:t>
            </a:r>
          </a:p>
          <a:p>
            <a:pPr marL="285750" indent="-285750">
              <a:buFont typeface="Arial" panose="020B0604020202020204" pitchFamily="34" charset="0"/>
              <a:buChar char="•"/>
            </a:pPr>
            <a:r>
              <a:rPr lang="en-US" sz="2400" b="1" dirty="0"/>
              <a:t>Arranges transport to abattoir (but does not own them, package, market, distribute or brand meat) </a:t>
            </a:r>
          </a:p>
        </p:txBody>
      </p:sp>
    </p:spTree>
    <p:extLst>
      <p:ext uri="{BB962C8B-B14F-4D97-AF65-F5344CB8AC3E}">
        <p14:creationId xmlns:p14="http://schemas.microsoft.com/office/powerpoint/2010/main" val="909826440"/>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{4A342175-120A-284D-A426-B5982A74405F}tf10001069</Template>
  <TotalTime>781</TotalTime>
  <Words>1153</Words>
  <Application>Microsoft Macintosh PowerPoint</Application>
  <PresentationFormat>Widescreen</PresentationFormat>
  <Paragraphs>95</Paragraphs>
  <Slides>13</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Century Gothic</vt:lpstr>
      <vt:lpstr>Times New Roman</vt:lpstr>
      <vt:lpstr>Wingdings 3</vt:lpstr>
      <vt:lpstr>Wisp</vt:lpstr>
      <vt:lpstr>Jonathan Liebenau London School of Economics   comments on innovation in China &amp; the direction of influence</vt:lpstr>
      <vt:lpstr>Japan was different</vt:lpstr>
      <vt:lpstr>China is also ‘different’ (viz. Japan)</vt:lpstr>
      <vt:lpstr>Distinct innovation practice “a”: ‘Online Interactive Innovation’ developed by Xiaomi </vt:lpstr>
      <vt:lpstr>Distinct innovation practice ”b” Corporate Governance</vt:lpstr>
      <vt:lpstr>patent wars among smartphone firms</vt:lpstr>
      <vt:lpstr>Distinct innovation practices ‘c’ Platform innovations</vt:lpstr>
      <vt:lpstr>Platform innovation:  Transfar</vt:lpstr>
      <vt:lpstr>Platform innovation: WENS</vt:lpstr>
      <vt:lpstr>Huawei’s Innovation in Management</vt:lpstr>
      <vt:lpstr>distinctions of a new innovation model</vt:lpstr>
      <vt:lpstr>diffusion, dynamics &amp; other implications</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Jonathan Liebenau London School of Economics</dc:title>
  <dc:creator>Liebenau,JM</dc:creator>
  <cp:lastModifiedBy>Liebenau,JM</cp:lastModifiedBy>
  <cp:revision>3</cp:revision>
  <dcterms:created xsi:type="dcterms:W3CDTF">2020-10-19T20:11:11Z</dcterms:created>
  <dcterms:modified xsi:type="dcterms:W3CDTF">2020-10-20T09:12:26Z</dcterms:modified>
</cp:coreProperties>
</file>